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3" r:id="rId2"/>
    <p:sldId id="262" r:id="rId3"/>
    <p:sldId id="256" r:id="rId4"/>
    <p:sldId id="265" r:id="rId5"/>
    <p:sldId id="268" r:id="rId6"/>
    <p:sldId id="257" r:id="rId7"/>
    <p:sldId id="266" r:id="rId8"/>
    <p:sldId id="258" r:id="rId9"/>
    <p:sldId id="261" r:id="rId10"/>
    <p:sldId id="267" r:id="rId11"/>
    <p:sldId id="269" r:id="rId12"/>
    <p:sldId id="270" r:id="rId13"/>
    <p:sldId id="271" r:id="rId14"/>
    <p:sldId id="273" r:id="rId15"/>
    <p:sldId id="301" r:id="rId16"/>
    <p:sldId id="302" r:id="rId17"/>
    <p:sldId id="303" r:id="rId18"/>
    <p:sldId id="304" r:id="rId19"/>
    <p:sldId id="279" r:id="rId20"/>
    <p:sldId id="280" r:id="rId21"/>
    <p:sldId id="294" r:id="rId22"/>
    <p:sldId id="295" r:id="rId23"/>
    <p:sldId id="305" r:id="rId24"/>
    <p:sldId id="296" r:id="rId25"/>
    <p:sldId id="297" r:id="rId26"/>
    <p:sldId id="289" r:id="rId27"/>
    <p:sldId id="298" r:id="rId28"/>
    <p:sldId id="299" r:id="rId29"/>
    <p:sldId id="300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EE167-E8B9-48DD-961A-6BA80AE6072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DBBF-40F6-43F9-8435-C2130BC2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BBF-40F6-43F9-8435-C2130BC252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2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7929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1264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5CF56A-467B-41BD-B0A0-908354A81EBA}"/>
              </a:ext>
            </a:extLst>
          </p:cNvPr>
          <p:cNvSpPr txBox="1"/>
          <p:nvPr/>
        </p:nvSpPr>
        <p:spPr>
          <a:xfrm>
            <a:off x="6500191" y="1143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آفت اخلاص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54CB4-4D61-45C6-A343-A5601EC5F661}"/>
              </a:ext>
            </a:extLst>
          </p:cNvPr>
          <p:cNvSpPr txBox="1"/>
          <p:nvPr/>
        </p:nvSpPr>
        <p:spPr>
          <a:xfrm>
            <a:off x="5869832" y="2876490"/>
            <a:ext cx="1799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واضح: ریا 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9A23E-7A66-4294-9311-200E7E4E032F}"/>
              </a:ext>
            </a:extLst>
          </p:cNvPr>
          <p:cNvSpPr txBox="1"/>
          <p:nvPr/>
        </p:nvSpPr>
        <p:spPr>
          <a:xfrm>
            <a:off x="4264716" y="162956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ریشه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6151C-56ED-444F-B064-35E5846F1F5B}"/>
              </a:ext>
            </a:extLst>
          </p:cNvPr>
          <p:cNvSpPr txBox="1"/>
          <p:nvPr/>
        </p:nvSpPr>
        <p:spPr>
          <a:xfrm>
            <a:off x="4179406" y="4190832"/>
            <a:ext cx="176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ریای معکوس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73F23-64DC-474D-9ABC-B428685B6C24}"/>
              </a:ext>
            </a:extLst>
          </p:cNvPr>
          <p:cNvSpPr txBox="1"/>
          <p:nvPr/>
        </p:nvSpPr>
        <p:spPr>
          <a:xfrm>
            <a:off x="2016816" y="120693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جذب تعریف و مدح مردم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B2DAA-474C-4B26-94D3-674B863C123A}"/>
              </a:ext>
            </a:extLst>
          </p:cNvPr>
          <p:cNvSpPr txBox="1"/>
          <p:nvPr/>
        </p:nvSpPr>
        <p:spPr>
          <a:xfrm>
            <a:off x="2585003" y="1658610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دفع نکوهش مردم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7BB29-60EE-473B-9CE6-C14035775753}"/>
              </a:ext>
            </a:extLst>
          </p:cNvPr>
          <p:cNvSpPr txBox="1"/>
          <p:nvPr/>
        </p:nvSpPr>
        <p:spPr>
          <a:xfrm>
            <a:off x="1022903" y="2081144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AzarMehr-FD Regular" pitchFamily="2" charset="-78"/>
                <a:cs typeface="AzarMehr-FD Regular" pitchFamily="2" charset="-78"/>
              </a:rPr>
              <a:t>دلبستگی </a:t>
            </a:r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به دنیا و میل به جذب آن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78F13A-BFDA-4FE6-86B6-A73399CE9344}"/>
              </a:ext>
            </a:extLst>
          </p:cNvPr>
          <p:cNvSpPr txBox="1"/>
          <p:nvPr/>
        </p:nvSpPr>
        <p:spPr>
          <a:xfrm>
            <a:off x="3267488" y="420994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مردود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07A747-B099-4BFF-A926-57EC9C574788}"/>
              </a:ext>
            </a:extLst>
          </p:cNvPr>
          <p:cNvSpPr txBox="1"/>
          <p:nvPr/>
        </p:nvSpPr>
        <p:spPr>
          <a:xfrm>
            <a:off x="4495800" y="54672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پیچیده‌تر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0BC49-83F6-4BE1-9C7E-293BCD33B0ED}"/>
              </a:ext>
            </a:extLst>
          </p:cNvPr>
          <p:cNvSpPr txBox="1"/>
          <p:nvPr/>
        </p:nvSpPr>
        <p:spPr>
          <a:xfrm>
            <a:off x="4545497" y="28764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اقسام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20636-4A1D-4FBF-ACB6-4C7B8B3745F2}"/>
              </a:ext>
            </a:extLst>
          </p:cNvPr>
          <p:cNvSpPr txBox="1"/>
          <p:nvPr/>
        </p:nvSpPr>
        <p:spPr>
          <a:xfrm>
            <a:off x="3478697" y="254953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در ایمان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BB67B-FF1F-45FC-A25E-4B8C8CCC9A35}"/>
              </a:ext>
            </a:extLst>
          </p:cNvPr>
          <p:cNvSpPr txBox="1"/>
          <p:nvPr/>
        </p:nvSpPr>
        <p:spPr>
          <a:xfrm>
            <a:off x="2792897" y="2895432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در عبادت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05896E-371C-42AD-9BFB-7141EA623060}"/>
              </a:ext>
            </a:extLst>
          </p:cNvPr>
          <p:cNvSpPr txBox="1"/>
          <p:nvPr/>
        </p:nvSpPr>
        <p:spPr>
          <a:xfrm>
            <a:off x="3162303" y="3333522"/>
            <a:ext cx="176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در وصف عبادت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EA8ED-318B-4DBF-9635-4123E52A7FD7}"/>
              </a:ext>
            </a:extLst>
          </p:cNvPr>
          <p:cNvSpPr txBox="1"/>
          <p:nvPr/>
        </p:nvSpPr>
        <p:spPr>
          <a:xfrm>
            <a:off x="1687998" y="3124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مباحات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E452F0-5B99-4BE0-94E5-5A99B41E7AB1}"/>
              </a:ext>
            </a:extLst>
          </p:cNvPr>
          <p:cNvSpPr txBox="1"/>
          <p:nvPr/>
        </p:nvSpPr>
        <p:spPr>
          <a:xfrm>
            <a:off x="1980374" y="3589561"/>
            <a:ext cx="107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محرمات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F60D9A-1CD9-40C8-81BB-3929B2BF04E8}"/>
              </a:ext>
            </a:extLst>
          </p:cNvPr>
          <p:cNvSpPr txBox="1"/>
          <p:nvPr/>
        </p:nvSpPr>
        <p:spPr>
          <a:xfrm>
            <a:off x="-26502" y="3303871"/>
            <a:ext cx="1869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پسندیده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F0E0D9B6-D2D3-449C-B464-3817D29FE0D4}"/>
              </a:ext>
            </a:extLst>
          </p:cNvPr>
          <p:cNvSpPr/>
          <p:nvPr/>
        </p:nvSpPr>
        <p:spPr>
          <a:xfrm>
            <a:off x="1831702" y="3209883"/>
            <a:ext cx="192984" cy="694109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C714C2-37AA-482B-81E9-48EC0A2697C7}"/>
              </a:ext>
            </a:extLst>
          </p:cNvPr>
          <p:cNvCxnSpPr>
            <a:cxnSpLocks/>
          </p:cNvCxnSpPr>
          <p:nvPr/>
        </p:nvCxnSpPr>
        <p:spPr>
          <a:xfrm flipH="1">
            <a:off x="4105688" y="4433956"/>
            <a:ext cx="390112" cy="458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D5DEB4C-BB17-4033-B0C7-53B7AA1282EF}"/>
              </a:ext>
            </a:extLst>
          </p:cNvPr>
          <p:cNvSpPr txBox="1"/>
          <p:nvPr/>
        </p:nvSpPr>
        <p:spPr>
          <a:xfrm>
            <a:off x="6019802" y="5166180"/>
            <a:ext cx="1568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غیر واضح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CA1BB7-0B66-4D93-A5CF-740D7807CE88}"/>
              </a:ext>
            </a:extLst>
          </p:cNvPr>
          <p:cNvSpPr txBox="1"/>
          <p:nvPr/>
        </p:nvSpPr>
        <p:spPr>
          <a:xfrm>
            <a:off x="4862718" y="4812734"/>
            <a:ext cx="100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پیچیده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cxnSp>
        <p:nvCxnSpPr>
          <p:cNvPr id="62" name="AutoShape 3">
            <a:extLst>
              <a:ext uri="{FF2B5EF4-FFF2-40B4-BE49-F238E27FC236}">
                <a16:creationId xmlns:a16="http://schemas.microsoft.com/office/drawing/2014/main" id="{D9921D81-84A3-48B5-BE4A-D2C11982B204}"/>
              </a:ext>
            </a:extLst>
          </p:cNvPr>
          <p:cNvCxnSpPr>
            <a:cxnSpLocks noChangeShapeType="1"/>
            <a:endCxn id="9" idx="3"/>
          </p:cNvCxnSpPr>
          <p:nvPr/>
        </p:nvCxnSpPr>
        <p:spPr bwMode="auto">
          <a:xfrm flipH="1" flipV="1">
            <a:off x="4912254" y="1407258"/>
            <a:ext cx="224155" cy="44386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4">
            <a:extLst>
              <a:ext uri="{FF2B5EF4-FFF2-40B4-BE49-F238E27FC236}">
                <a16:creationId xmlns:a16="http://schemas.microsoft.com/office/drawing/2014/main" id="{517ADD93-A7CF-4825-A5AB-EC0E1F666EB3}"/>
              </a:ext>
            </a:extLst>
          </p:cNvPr>
          <p:cNvCxnSpPr>
            <a:cxnSpLocks noChangeShapeType="1"/>
            <a:endCxn id="11" idx="3"/>
          </p:cNvCxnSpPr>
          <p:nvPr/>
        </p:nvCxnSpPr>
        <p:spPr bwMode="auto">
          <a:xfrm flipH="1">
            <a:off x="4909077" y="1851123"/>
            <a:ext cx="227330" cy="42989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5">
            <a:extLst>
              <a:ext uri="{FF2B5EF4-FFF2-40B4-BE49-F238E27FC236}">
                <a16:creationId xmlns:a16="http://schemas.microsoft.com/office/drawing/2014/main" id="{6367335D-2DCB-4F0C-9BD3-562E73892C5A}"/>
              </a:ext>
            </a:extLst>
          </p:cNvPr>
          <p:cNvCxnSpPr>
            <a:cxnSpLocks noChangeShapeType="1"/>
            <a:endCxn id="10" idx="3"/>
          </p:cNvCxnSpPr>
          <p:nvPr/>
        </p:nvCxnSpPr>
        <p:spPr bwMode="auto">
          <a:xfrm flipH="1">
            <a:off x="4909077" y="1851121"/>
            <a:ext cx="227330" cy="762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3">
            <a:extLst>
              <a:ext uri="{FF2B5EF4-FFF2-40B4-BE49-F238E27FC236}">
                <a16:creationId xmlns:a16="http://schemas.microsoft.com/office/drawing/2014/main" id="{7B5292EB-9387-4846-AA29-6532805FC581}"/>
              </a:ext>
            </a:extLst>
          </p:cNvPr>
          <p:cNvCxnSpPr>
            <a:cxnSpLocks noChangeShapeType="1"/>
            <a:endCxn id="12" idx="3"/>
          </p:cNvCxnSpPr>
          <p:nvPr/>
        </p:nvCxnSpPr>
        <p:spPr bwMode="auto">
          <a:xfrm flipH="1" flipV="1">
            <a:off x="4926525" y="2749840"/>
            <a:ext cx="217805" cy="3270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4">
            <a:extLst>
              <a:ext uri="{FF2B5EF4-FFF2-40B4-BE49-F238E27FC236}">
                <a16:creationId xmlns:a16="http://schemas.microsoft.com/office/drawing/2014/main" id="{F533B055-6540-4594-8D2D-E93EAC5BEA37}"/>
              </a:ext>
            </a:extLst>
          </p:cNvPr>
          <p:cNvCxnSpPr>
            <a:cxnSpLocks noChangeShapeType="1"/>
            <a:endCxn id="14" idx="3"/>
          </p:cNvCxnSpPr>
          <p:nvPr/>
        </p:nvCxnSpPr>
        <p:spPr bwMode="auto">
          <a:xfrm flipH="1">
            <a:off x="4926525" y="3076865"/>
            <a:ext cx="217805" cy="45656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5">
            <a:extLst>
              <a:ext uri="{FF2B5EF4-FFF2-40B4-BE49-F238E27FC236}">
                <a16:creationId xmlns:a16="http://schemas.microsoft.com/office/drawing/2014/main" id="{EC5F1065-3422-48A2-A573-C4317BAB478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27795" y="3076863"/>
            <a:ext cx="21653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AutoShape 3">
            <a:extLst>
              <a:ext uri="{FF2B5EF4-FFF2-40B4-BE49-F238E27FC236}">
                <a16:creationId xmlns:a16="http://schemas.microsoft.com/office/drawing/2014/main" id="{28292DCE-54EB-4517-9070-3F8E795F440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35529" y="1863543"/>
            <a:ext cx="575640" cy="126555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4">
            <a:extLst>
              <a:ext uri="{FF2B5EF4-FFF2-40B4-BE49-F238E27FC236}">
                <a16:creationId xmlns:a16="http://schemas.microsoft.com/office/drawing/2014/main" id="{FBE76F32-2948-4845-81E1-3FB0B93410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924581" y="3129098"/>
            <a:ext cx="386588" cy="122999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5">
            <a:extLst>
              <a:ext uri="{FF2B5EF4-FFF2-40B4-BE49-F238E27FC236}">
                <a16:creationId xmlns:a16="http://schemas.microsoft.com/office/drawing/2014/main" id="{C27001CE-CCCF-4D31-B8C8-F6722AA3C15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97922" y="3129096"/>
            <a:ext cx="413249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3">
            <a:extLst>
              <a:ext uri="{FF2B5EF4-FFF2-40B4-BE49-F238E27FC236}">
                <a16:creationId xmlns:a16="http://schemas.microsoft.com/office/drawing/2014/main" id="{438B344F-AB15-4C8D-91DB-B84CC4DB4867}"/>
              </a:ext>
            </a:extLst>
          </p:cNvPr>
          <p:cNvCxnSpPr>
            <a:cxnSpLocks noChangeShapeType="1"/>
            <a:endCxn id="60" idx="3"/>
          </p:cNvCxnSpPr>
          <p:nvPr/>
        </p:nvCxnSpPr>
        <p:spPr bwMode="auto">
          <a:xfrm flipH="1" flipV="1">
            <a:off x="5867569" y="5012542"/>
            <a:ext cx="266065" cy="35369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4">
            <a:extLst>
              <a:ext uri="{FF2B5EF4-FFF2-40B4-BE49-F238E27FC236}">
                <a16:creationId xmlns:a16="http://schemas.microsoft.com/office/drawing/2014/main" id="{4316C021-F658-4725-A851-ECF6C80C1D21}"/>
              </a:ext>
            </a:extLst>
          </p:cNvPr>
          <p:cNvCxnSpPr>
            <a:cxnSpLocks noChangeShapeType="1"/>
            <a:endCxn id="24" idx="3"/>
          </p:cNvCxnSpPr>
          <p:nvPr/>
        </p:nvCxnSpPr>
        <p:spPr bwMode="auto">
          <a:xfrm flipH="1">
            <a:off x="5867569" y="5366235"/>
            <a:ext cx="266065" cy="30099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AutoShape 3">
            <a:extLst>
              <a:ext uri="{FF2B5EF4-FFF2-40B4-BE49-F238E27FC236}">
                <a16:creationId xmlns:a16="http://schemas.microsoft.com/office/drawing/2014/main" id="{0ED581C2-F7E5-417A-8D21-040FB6D22229}"/>
              </a:ext>
            </a:extLst>
          </p:cNvPr>
          <p:cNvCxnSpPr>
            <a:cxnSpLocks noChangeShapeType="1"/>
            <a:endCxn id="18" idx="3"/>
          </p:cNvCxnSpPr>
          <p:nvPr/>
        </p:nvCxnSpPr>
        <p:spPr bwMode="auto">
          <a:xfrm flipH="1" flipV="1">
            <a:off x="3059443" y="3324347"/>
            <a:ext cx="213995" cy="21907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AutoShape 4">
            <a:extLst>
              <a:ext uri="{FF2B5EF4-FFF2-40B4-BE49-F238E27FC236}">
                <a16:creationId xmlns:a16="http://schemas.microsoft.com/office/drawing/2014/main" id="{992ED23B-619D-4B75-8B13-6EBCD77EB465}"/>
              </a:ext>
            </a:extLst>
          </p:cNvPr>
          <p:cNvCxnSpPr>
            <a:cxnSpLocks noChangeShapeType="1"/>
            <a:endCxn id="19" idx="3"/>
          </p:cNvCxnSpPr>
          <p:nvPr/>
        </p:nvCxnSpPr>
        <p:spPr bwMode="auto">
          <a:xfrm flipH="1">
            <a:off x="3059443" y="3543420"/>
            <a:ext cx="213995" cy="24638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829D194-E2CF-4EC6-9A55-83D16EDA515C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97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21" grpId="0"/>
      <p:bldP spid="24" grpId="0"/>
      <p:bldP spid="7" grpId="0"/>
      <p:bldP spid="12" grpId="0"/>
      <p:bldP spid="13" grpId="0"/>
      <p:bldP spid="14" grpId="0"/>
      <p:bldP spid="18" grpId="0"/>
      <p:bldP spid="19" grpId="0"/>
      <p:bldP spid="20" grpId="0"/>
      <p:bldP spid="25" grpId="0" animBg="1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FEC9F1-7ED3-4524-B181-9DF72C58E0E4}"/>
              </a:ext>
            </a:extLst>
          </p:cNvPr>
          <p:cNvSpPr txBox="1"/>
          <p:nvPr/>
        </p:nvSpPr>
        <p:spPr>
          <a:xfrm>
            <a:off x="6934200" y="1981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راهکار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5B0F6-4FB1-45B8-AE87-4D6735261ACC}"/>
              </a:ext>
            </a:extLst>
          </p:cNvPr>
          <p:cNvSpPr txBox="1"/>
          <p:nvPr/>
        </p:nvSpPr>
        <p:spPr>
          <a:xfrm>
            <a:off x="6248400" y="1219200"/>
            <a:ext cx="76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علمی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05ABE-DB4D-42A8-B877-989D7B50E5A9}"/>
              </a:ext>
            </a:extLst>
          </p:cNvPr>
          <p:cNvSpPr txBox="1"/>
          <p:nvPr/>
        </p:nvSpPr>
        <p:spPr>
          <a:xfrm>
            <a:off x="6248402" y="2760533"/>
            <a:ext cx="76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عملی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93654-C9B4-45D9-A062-62C36B5D8C2D}"/>
              </a:ext>
            </a:extLst>
          </p:cNvPr>
          <p:cNvSpPr txBox="1"/>
          <p:nvPr/>
        </p:nvSpPr>
        <p:spPr>
          <a:xfrm>
            <a:off x="1600200" y="1676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تقویت ایمان و معرفت الهی و زهد و تقوی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381A7-7A6C-4C89-A1CB-1BAE2A4296B3}"/>
              </a:ext>
            </a:extLst>
          </p:cNvPr>
          <p:cNvSpPr txBox="1"/>
          <p:nvPr/>
        </p:nvSpPr>
        <p:spPr>
          <a:xfrm>
            <a:off x="2438400" y="219273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توجه به مخاطب عبادت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D58BD1-00BD-49B6-915A-6052ED7BBB0B}"/>
              </a:ext>
            </a:extLst>
          </p:cNvPr>
          <p:cNvSpPr txBox="1"/>
          <p:nvPr/>
        </p:nvSpPr>
        <p:spPr>
          <a:xfrm>
            <a:off x="2286000" y="270906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احساس عجز و کوتاهی در بندگی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B6B5D-9B8F-4756-BDD0-83DBB2FD70A9}"/>
              </a:ext>
            </a:extLst>
          </p:cNvPr>
          <p:cNvSpPr txBox="1"/>
          <p:nvPr/>
        </p:nvSpPr>
        <p:spPr>
          <a:xfrm>
            <a:off x="2819400" y="32253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ناامیدی مطلق از غیر خدا 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9260D4-D4C1-47F7-97B9-0FDCB334C2C7}"/>
              </a:ext>
            </a:extLst>
          </p:cNvPr>
          <p:cNvSpPr txBox="1"/>
          <p:nvPr/>
        </p:nvSpPr>
        <p:spPr>
          <a:xfrm>
            <a:off x="-2057400" y="374172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عدم انتظار تعریف و عدم غصه از مذمت بیجا</a:t>
            </a:r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ی</a:t>
            </a:r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 خلق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6EBB8-D497-48FE-9D41-83CCC7980EB8}"/>
              </a:ext>
            </a:extLst>
          </p:cNvPr>
          <p:cNvSpPr txBox="1"/>
          <p:nvPr/>
        </p:nvSpPr>
        <p:spPr>
          <a:xfrm>
            <a:off x="2743200" y="425805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 smtClean="0">
                <a:latin typeface="AzarMehr-FD Regular" pitchFamily="2" charset="-78"/>
                <a:cs typeface="AzarMehr-FD Regular" pitchFamily="2" charset="-78"/>
              </a:rPr>
              <a:t>سوءظن </a:t>
            </a:r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به نفس خویش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F89FB0-B5DC-4611-BA65-7A455284E80A}"/>
              </a:ext>
            </a:extLst>
          </p:cNvPr>
          <p:cNvSpPr txBox="1"/>
          <p:nvPr/>
        </p:nvSpPr>
        <p:spPr>
          <a:xfrm>
            <a:off x="1295400" y="477438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دعا و توسل به خداوند و اولیاء الهی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0B02B-72CD-4EEF-97F3-B562C854CF37}"/>
              </a:ext>
            </a:extLst>
          </p:cNvPr>
          <p:cNvSpPr txBox="1"/>
          <p:nvPr/>
        </p:nvSpPr>
        <p:spPr>
          <a:xfrm>
            <a:off x="1295400" y="529071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 smtClean="0">
                <a:latin typeface="AzarMehr-FD Regular" pitchFamily="2" charset="-78"/>
                <a:cs typeface="AzarMehr-FD Regular" pitchFamily="2" charset="-78"/>
              </a:rPr>
              <a:t>پنهان</a:t>
            </a:r>
            <a:r>
              <a:rPr lang="fa-IR" sz="2000" dirty="0" smtClean="0">
                <a:latin typeface="AzarMehr-FD Regular" pitchFamily="2" charset="-78"/>
                <a:cs typeface="AzarMehr-FD Regular" pitchFamily="2" charset="-78"/>
              </a:rPr>
              <a:t>‌</a:t>
            </a:r>
            <a:r>
              <a:rPr lang="ar-DZ" sz="2000" dirty="0" smtClean="0">
                <a:latin typeface="AzarMehr-FD Regular" pitchFamily="2" charset="-78"/>
                <a:cs typeface="AzarMehr-FD Regular" pitchFamily="2" charset="-78"/>
              </a:rPr>
              <a:t>سازی </a:t>
            </a:r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عمل صالح و تقویت خفا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cxnSp>
        <p:nvCxnSpPr>
          <p:cNvPr id="18" name="AutoShape 14">
            <a:extLst>
              <a:ext uri="{FF2B5EF4-FFF2-40B4-BE49-F238E27FC236}">
                <a16:creationId xmlns:a16="http://schemas.microsoft.com/office/drawing/2014/main" id="{DB08BBAA-E57C-471E-9BF6-62A8173EF64B}"/>
              </a:ext>
            </a:extLst>
          </p:cNvPr>
          <p:cNvCxnSpPr>
            <a:cxnSpLocks noChangeShapeType="1"/>
            <a:endCxn id="10" idx="3"/>
          </p:cNvCxnSpPr>
          <p:nvPr/>
        </p:nvCxnSpPr>
        <p:spPr bwMode="auto">
          <a:xfrm flipH="1" flipV="1">
            <a:off x="5791200" y="2909115"/>
            <a:ext cx="571500" cy="88186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6">
            <a:extLst>
              <a:ext uri="{FF2B5EF4-FFF2-40B4-BE49-F238E27FC236}">
                <a16:creationId xmlns:a16="http://schemas.microsoft.com/office/drawing/2014/main" id="{DA39758C-D3BD-4891-9BF6-D170BD0A1DDC}"/>
              </a:ext>
            </a:extLst>
          </p:cNvPr>
          <p:cNvCxnSpPr>
            <a:cxnSpLocks noChangeShapeType="1"/>
            <a:endCxn id="11" idx="3"/>
          </p:cNvCxnSpPr>
          <p:nvPr/>
        </p:nvCxnSpPr>
        <p:spPr bwMode="auto">
          <a:xfrm flipH="1">
            <a:off x="5791200" y="2996177"/>
            <a:ext cx="568952" cy="42926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97897B-E2FB-451E-8DED-F7C7EA6FB344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5791200" y="1876455"/>
            <a:ext cx="569542" cy="11207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4293E8-E436-4CFF-8F22-FC6559198DED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5791200" y="2392785"/>
            <a:ext cx="569740" cy="60602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AutoShape 14">
            <a:extLst>
              <a:ext uri="{FF2B5EF4-FFF2-40B4-BE49-F238E27FC236}">
                <a16:creationId xmlns:a16="http://schemas.microsoft.com/office/drawing/2014/main" id="{798A12BC-B1F7-4BF2-A356-F81200B295F0}"/>
              </a:ext>
            </a:extLst>
          </p:cNvPr>
          <p:cNvCxnSpPr>
            <a:cxnSpLocks noChangeShapeType="1"/>
            <a:endCxn id="14" idx="3"/>
          </p:cNvCxnSpPr>
          <p:nvPr/>
        </p:nvCxnSpPr>
        <p:spPr bwMode="auto">
          <a:xfrm flipH="1">
            <a:off x="5791200" y="2995367"/>
            <a:ext cx="565564" cy="197906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6">
            <a:extLst>
              <a:ext uri="{FF2B5EF4-FFF2-40B4-BE49-F238E27FC236}">
                <a16:creationId xmlns:a16="http://schemas.microsoft.com/office/drawing/2014/main" id="{32DA914D-F188-4D9D-AC16-01E927C59618}"/>
              </a:ext>
            </a:extLst>
          </p:cNvPr>
          <p:cNvCxnSpPr>
            <a:cxnSpLocks noChangeShapeType="1"/>
            <a:endCxn id="12" idx="3"/>
          </p:cNvCxnSpPr>
          <p:nvPr/>
        </p:nvCxnSpPr>
        <p:spPr bwMode="auto">
          <a:xfrm flipH="1">
            <a:off x="5791200" y="2995367"/>
            <a:ext cx="563016" cy="94640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D8CAAC-DB0B-4E2F-99A9-A389E8B9A339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5791200" y="2995367"/>
            <a:ext cx="563606" cy="14627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8EFF47-2992-4AC7-8AA9-3B7E4F0A052B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5791200" y="2995367"/>
            <a:ext cx="562536" cy="249539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08B1CE2-E449-4669-B6EB-E5A7DF5DED85}"/>
              </a:ext>
            </a:extLst>
          </p:cNvPr>
          <p:cNvCxnSpPr/>
          <p:nvPr/>
        </p:nvCxnSpPr>
        <p:spPr>
          <a:xfrm flipH="1">
            <a:off x="6019802" y="1447800"/>
            <a:ext cx="3047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AutoShape 7">
            <a:extLst>
              <a:ext uri="{FF2B5EF4-FFF2-40B4-BE49-F238E27FC236}">
                <a16:creationId xmlns:a16="http://schemas.microsoft.com/office/drawing/2014/main" id="{52F1B071-EBC3-481D-A055-033E9BBE436E}"/>
              </a:ext>
            </a:extLst>
          </p:cNvPr>
          <p:cNvCxnSpPr>
            <a:cxnSpLocks noChangeShapeType="1"/>
            <a:endCxn id="6" idx="3"/>
          </p:cNvCxnSpPr>
          <p:nvPr/>
        </p:nvCxnSpPr>
        <p:spPr bwMode="auto">
          <a:xfrm flipH="1" flipV="1">
            <a:off x="7010397" y="1419255"/>
            <a:ext cx="314964" cy="76301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7">
            <a:extLst>
              <a:ext uri="{FF2B5EF4-FFF2-40B4-BE49-F238E27FC236}">
                <a16:creationId xmlns:a16="http://schemas.microsoft.com/office/drawing/2014/main" id="{F838090C-9993-45D0-AE76-6B77251D8A90}"/>
              </a:ext>
            </a:extLst>
          </p:cNvPr>
          <p:cNvCxnSpPr>
            <a:cxnSpLocks noChangeShapeType="1"/>
            <a:stCxn id="7" idx="3"/>
          </p:cNvCxnSpPr>
          <p:nvPr/>
        </p:nvCxnSpPr>
        <p:spPr bwMode="auto">
          <a:xfrm flipV="1">
            <a:off x="7010401" y="2180246"/>
            <a:ext cx="312657" cy="780342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2E70B61-DF25-484F-993D-4387F124D253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1EA72A-39EC-4BC0-8293-988F0410413C}"/>
              </a:ext>
            </a:extLst>
          </p:cNvPr>
          <p:cNvSpPr txBox="1"/>
          <p:nvPr/>
        </p:nvSpPr>
        <p:spPr>
          <a:xfrm>
            <a:off x="5191759" y="1219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تفکر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06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DED2FF-0659-48E0-8A6B-2FFBEAB672BB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0D91D-8431-471B-A101-9F96525E4447}"/>
              </a:ext>
            </a:extLst>
          </p:cNvPr>
          <p:cNvSpPr txBox="1"/>
          <p:nvPr/>
        </p:nvSpPr>
        <p:spPr>
          <a:xfrm>
            <a:off x="5181600" y="3178314"/>
            <a:ext cx="358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rtl="1">
              <a:buFont typeface="Wingdings" panose="05000000000000000000" pitchFamily="2" charset="2"/>
              <a:buChar char="v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توکل، رضا و تسلیم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47F29-43C0-4FCF-B02F-8A6A546921DA}"/>
              </a:ext>
            </a:extLst>
          </p:cNvPr>
          <p:cNvSpPr txBox="1"/>
          <p:nvPr/>
        </p:nvSpPr>
        <p:spPr>
          <a:xfrm>
            <a:off x="3581400" y="140336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مفهوم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5AE93-2381-440C-AC26-7C86F92FE9E6}"/>
              </a:ext>
            </a:extLst>
          </p:cNvPr>
          <p:cNvSpPr txBox="1"/>
          <p:nvPr/>
        </p:nvSpPr>
        <p:spPr>
          <a:xfrm>
            <a:off x="3786128" y="223958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اهمیت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78DB7-35E9-4A26-983C-19948819C46E}"/>
              </a:ext>
            </a:extLst>
          </p:cNvPr>
          <p:cNvSpPr txBox="1"/>
          <p:nvPr/>
        </p:nvSpPr>
        <p:spPr>
          <a:xfrm>
            <a:off x="2467974" y="293248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انواع تسلیم و رضا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2DAAD-45FE-4C88-8E2A-3C76D02C8B4E}"/>
              </a:ext>
            </a:extLst>
          </p:cNvPr>
          <p:cNvSpPr txBox="1"/>
          <p:nvPr/>
        </p:nvSpPr>
        <p:spPr>
          <a:xfrm>
            <a:off x="2675086" y="363732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انواع مصائب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86A3C4-15EB-461B-90EC-B8225ABCEE92}"/>
              </a:ext>
            </a:extLst>
          </p:cNvPr>
          <p:cNvSpPr txBox="1"/>
          <p:nvPr/>
        </p:nvSpPr>
        <p:spPr>
          <a:xfrm>
            <a:off x="1204699" y="4346382"/>
            <a:ext cx="4334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لوازم تحصیل رضا و تسلیم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2AA27-489C-46A2-8B9A-C66B6E92B0D9}"/>
              </a:ext>
            </a:extLst>
          </p:cNvPr>
          <p:cNvSpPr txBox="1"/>
          <p:nvPr/>
        </p:nvSpPr>
        <p:spPr>
          <a:xfrm>
            <a:off x="3534291" y="511168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آثار رضا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89FA7B-503F-4192-9CAA-B34AB2681A92}"/>
              </a:ext>
            </a:extLst>
          </p:cNvPr>
          <p:cNvGrpSpPr/>
          <p:nvPr/>
        </p:nvGrpSpPr>
        <p:grpSpPr>
          <a:xfrm>
            <a:off x="4920632" y="1710753"/>
            <a:ext cx="641968" cy="3666439"/>
            <a:chOff x="-851680" y="-1250913"/>
            <a:chExt cx="1250970" cy="474937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10CF4C-C86E-4B0A-A455-B5B7013C6950}"/>
                </a:ext>
              </a:extLst>
            </p:cNvPr>
            <p:cNvGrpSpPr/>
            <p:nvPr/>
          </p:nvGrpSpPr>
          <p:grpSpPr>
            <a:xfrm>
              <a:off x="-811175" y="-1250913"/>
              <a:ext cx="1210465" cy="2255839"/>
              <a:chOff x="-815312" y="-1250913"/>
              <a:chExt cx="1210465" cy="2255839"/>
            </a:xfrm>
          </p:grpSpPr>
          <p:cxnSp>
            <p:nvCxnSpPr>
              <p:cNvPr id="20" name="AutoShape 16">
                <a:extLst>
                  <a:ext uri="{FF2B5EF4-FFF2-40B4-BE49-F238E27FC236}">
                    <a16:creationId xmlns:a16="http://schemas.microsoft.com/office/drawing/2014/main" id="{C4564814-F1CA-4138-B88F-07934734EA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-815312" y="702001"/>
                <a:ext cx="1209093" cy="301023"/>
              </a:xfrm>
              <a:prstGeom prst="straightConnector1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7F3CBDB-BD7E-4410-9CE6-317BFBFAA6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794793" y="-249626"/>
                <a:ext cx="1189312" cy="1254552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27509DA-255C-4CD5-A7D6-4FD28A9B40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794793" y="-1250913"/>
                <a:ext cx="1189946" cy="225558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95A568-9BF5-47E7-BEA8-50680457DF61}"/>
                </a:ext>
              </a:extLst>
            </p:cNvPr>
            <p:cNvGrpSpPr/>
            <p:nvPr/>
          </p:nvGrpSpPr>
          <p:grpSpPr>
            <a:xfrm flipV="1">
              <a:off x="-851680" y="1001538"/>
              <a:ext cx="1248636" cy="2496920"/>
              <a:chOff x="-851680" y="-1492244"/>
              <a:chExt cx="1248636" cy="2496920"/>
            </a:xfrm>
          </p:grpSpPr>
          <p:cxnSp>
            <p:nvCxnSpPr>
              <p:cNvPr id="15" name="AutoShape 14">
                <a:extLst>
                  <a:ext uri="{FF2B5EF4-FFF2-40B4-BE49-F238E27FC236}">
                    <a16:creationId xmlns:a16="http://schemas.microsoft.com/office/drawing/2014/main" id="{0E5C2B4F-B885-4A64-AD78-FFD133BF01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-792660" y="-528845"/>
                <a:ext cx="1189616" cy="1532364"/>
              </a:xfrm>
              <a:prstGeom prst="straightConnector1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AutoShape 16">
                <a:extLst>
                  <a:ext uri="{FF2B5EF4-FFF2-40B4-BE49-F238E27FC236}">
                    <a16:creationId xmlns:a16="http://schemas.microsoft.com/office/drawing/2014/main" id="{C4B8B67F-A5BC-437A-8C8D-B41524C67A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-848507" y="394781"/>
                <a:ext cx="1242290" cy="608242"/>
              </a:xfrm>
              <a:prstGeom prst="straightConnector1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AED7507-04BE-403A-8C61-5E57A332F5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851680" y="-1492244"/>
                <a:ext cx="1246832" cy="249692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1909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5463FB-ECF4-43A3-832F-BAA29A90BB73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DE392-ACB2-4326-A378-63917AB1C363}"/>
              </a:ext>
            </a:extLst>
          </p:cNvPr>
          <p:cNvSpPr txBox="1"/>
          <p:nvPr/>
        </p:nvSpPr>
        <p:spPr>
          <a:xfrm>
            <a:off x="5334000" y="14579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توکل، تسلیم و رضا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71750-6F2B-42CA-942F-DCC6FE099CB3}"/>
              </a:ext>
            </a:extLst>
          </p:cNvPr>
          <p:cNvSpPr txBox="1"/>
          <p:nvPr/>
        </p:nvSpPr>
        <p:spPr>
          <a:xfrm>
            <a:off x="6658534" y="205740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مفهوم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83BEC-A503-4D02-9889-71AC45368FFE}"/>
              </a:ext>
            </a:extLst>
          </p:cNvPr>
          <p:cNvSpPr txBox="1"/>
          <p:nvPr/>
        </p:nvSpPr>
        <p:spPr>
          <a:xfrm>
            <a:off x="5867400" y="277327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توکل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9E7EC-BA6E-47D1-A3FD-4CE966B1E928}"/>
              </a:ext>
            </a:extLst>
          </p:cNvPr>
          <p:cNvSpPr txBox="1"/>
          <p:nvPr/>
        </p:nvSpPr>
        <p:spPr>
          <a:xfrm>
            <a:off x="2465932" y="225418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واگذاری امر به خدا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D04EF-F26F-479E-AA9C-723878356CA2}"/>
              </a:ext>
            </a:extLst>
          </p:cNvPr>
          <p:cNvSpPr txBox="1"/>
          <p:nvPr/>
        </p:nvSpPr>
        <p:spPr>
          <a:xfrm>
            <a:off x="3761335" y="2667002"/>
            <a:ext cx="190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اعتماد به او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1652A-BC14-4A78-BD23-EF989F677314}"/>
              </a:ext>
            </a:extLst>
          </p:cNvPr>
          <p:cNvSpPr txBox="1"/>
          <p:nvPr/>
        </p:nvSpPr>
        <p:spPr>
          <a:xfrm>
            <a:off x="1932532" y="304800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AzarMehr Regular" pitchFamily="2" charset="-78"/>
                <a:cs typeface="AzarMehr Regular" pitchFamily="2" charset="-78"/>
              </a:rPr>
              <a:t>مؤثر </a:t>
            </a: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دانستن انحصاری او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114990-40AE-44F5-AAB1-06A2A22CC925}"/>
              </a:ext>
            </a:extLst>
          </p:cNvPr>
          <p:cNvSpPr txBox="1"/>
          <p:nvPr/>
        </p:nvSpPr>
        <p:spPr>
          <a:xfrm>
            <a:off x="1103589" y="3429002"/>
            <a:ext cx="4562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استفاده </a:t>
            </a:r>
            <a:r>
              <a:rPr lang="fa-IR" sz="2400" dirty="0" smtClean="0">
                <a:latin typeface="AzarMehr Regular" pitchFamily="2" charset="-78"/>
                <a:cs typeface="AzarMehr Regular" pitchFamily="2" charset="-78"/>
              </a:rPr>
              <a:t>غیرمستقل </a:t>
            </a: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از اسباب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96D84A-2038-45DC-9BE4-CDFBAFB2B7F7}"/>
              </a:ext>
            </a:extLst>
          </p:cNvPr>
          <p:cNvGrpSpPr/>
          <p:nvPr/>
        </p:nvGrpSpPr>
        <p:grpSpPr>
          <a:xfrm>
            <a:off x="5666332" y="2448242"/>
            <a:ext cx="340998" cy="1174818"/>
            <a:chOff x="36835" y="-844583"/>
            <a:chExt cx="341446" cy="1175254"/>
          </a:xfrm>
        </p:grpSpPr>
        <p:cxnSp>
          <p:nvCxnSpPr>
            <p:cNvPr id="16" name="AutoShape 14">
              <a:extLst>
                <a:ext uri="{FF2B5EF4-FFF2-40B4-BE49-F238E27FC236}">
                  <a16:creationId xmlns:a16="http://schemas.microsoft.com/office/drawing/2014/main" id="{F97DFE1D-29F2-46A8-885F-05F880DEDCD6}"/>
                </a:ext>
              </a:extLst>
            </p:cNvPr>
            <p:cNvCxnSpPr>
              <a:cxnSpLocks noChangeShapeType="1"/>
              <a:endCxn id="6" idx="3"/>
            </p:cNvCxnSpPr>
            <p:nvPr/>
          </p:nvCxnSpPr>
          <p:spPr bwMode="auto">
            <a:xfrm flipH="1" flipV="1">
              <a:off x="36835" y="-844583"/>
              <a:ext cx="341446" cy="574545"/>
            </a:xfrm>
            <a:prstGeom prst="straightConnector1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AutoShape 15">
              <a:extLst>
                <a:ext uri="{FF2B5EF4-FFF2-40B4-BE49-F238E27FC236}">
                  <a16:creationId xmlns:a16="http://schemas.microsoft.com/office/drawing/2014/main" id="{95DCDBF2-DF1E-4ED6-AEBA-29B62E7C9612}"/>
                </a:ext>
              </a:extLst>
            </p:cNvPr>
            <p:cNvCxnSpPr>
              <a:cxnSpLocks noChangeShapeType="1"/>
              <a:endCxn id="9" idx="3"/>
            </p:cNvCxnSpPr>
            <p:nvPr/>
          </p:nvCxnSpPr>
          <p:spPr bwMode="auto">
            <a:xfrm flipH="1">
              <a:off x="36835" y="-266366"/>
              <a:ext cx="341198" cy="597037"/>
            </a:xfrm>
            <a:prstGeom prst="straightConnector1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AutoShape 16">
              <a:extLst>
                <a:ext uri="{FF2B5EF4-FFF2-40B4-BE49-F238E27FC236}">
                  <a16:creationId xmlns:a16="http://schemas.microsoft.com/office/drawing/2014/main" id="{779A8272-8B56-45CB-980D-42162412C5AC}"/>
                </a:ext>
              </a:extLst>
            </p:cNvPr>
            <p:cNvCxnSpPr>
              <a:cxnSpLocks noChangeShapeType="1"/>
              <a:endCxn id="7" idx="3"/>
            </p:cNvCxnSpPr>
            <p:nvPr/>
          </p:nvCxnSpPr>
          <p:spPr bwMode="auto">
            <a:xfrm flipH="1" flipV="1">
              <a:off x="36835" y="-431612"/>
              <a:ext cx="333578" cy="165249"/>
            </a:xfrm>
            <a:prstGeom prst="straightConnector1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AutoShape 16">
              <a:extLst>
                <a:ext uri="{FF2B5EF4-FFF2-40B4-BE49-F238E27FC236}">
                  <a16:creationId xmlns:a16="http://schemas.microsoft.com/office/drawing/2014/main" id="{772F6046-0557-4282-B99D-355E343805A3}"/>
                </a:ext>
              </a:extLst>
            </p:cNvPr>
            <p:cNvCxnSpPr>
              <a:cxnSpLocks noChangeShapeType="1"/>
              <a:endCxn id="8" idx="3"/>
            </p:cNvCxnSpPr>
            <p:nvPr/>
          </p:nvCxnSpPr>
          <p:spPr bwMode="auto">
            <a:xfrm flipH="1">
              <a:off x="36835" y="-266367"/>
              <a:ext cx="341198" cy="215896"/>
            </a:xfrm>
            <a:prstGeom prst="straightConnector1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9B29A46-C23A-4E4B-90A8-298924AF5AA5}"/>
              </a:ext>
            </a:extLst>
          </p:cNvPr>
          <p:cNvSpPr txBox="1"/>
          <p:nvPr/>
        </p:nvSpPr>
        <p:spPr>
          <a:xfrm>
            <a:off x="5638800" y="427166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تسلیم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91D408-4801-4B4D-882D-ECDDD3FDA430}"/>
              </a:ext>
            </a:extLst>
          </p:cNvPr>
          <p:cNvSpPr txBox="1"/>
          <p:nvPr/>
        </p:nvSpPr>
        <p:spPr>
          <a:xfrm>
            <a:off x="-304800" y="3957937"/>
            <a:ext cx="582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پذیرش محض اراده و نتیجه قضای الهی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86AC49-E058-4121-8589-F8F173A4AD0E}"/>
              </a:ext>
            </a:extLst>
          </p:cNvPr>
          <p:cNvSpPr txBox="1"/>
          <p:nvPr/>
        </p:nvSpPr>
        <p:spPr>
          <a:xfrm>
            <a:off x="570189" y="4652667"/>
            <a:ext cx="490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سپردن همه امور به خداوند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7DF326-30C8-42A6-AF2D-B997DCE20527}"/>
              </a:ext>
            </a:extLst>
          </p:cNvPr>
          <p:cNvGrpSpPr/>
          <p:nvPr/>
        </p:nvGrpSpPr>
        <p:grpSpPr>
          <a:xfrm>
            <a:off x="5476122" y="4188770"/>
            <a:ext cx="315076" cy="694731"/>
            <a:chOff x="-698164" y="765671"/>
            <a:chExt cx="134315" cy="695874"/>
          </a:xfrm>
        </p:grpSpPr>
        <p:cxnSp>
          <p:nvCxnSpPr>
            <p:cNvPr id="36" name="AutoShape 7">
              <a:extLst>
                <a:ext uri="{FF2B5EF4-FFF2-40B4-BE49-F238E27FC236}">
                  <a16:creationId xmlns:a16="http://schemas.microsoft.com/office/drawing/2014/main" id="{F1C5744C-271E-493C-A2C8-8A3FD7069A8B}"/>
                </a:ext>
              </a:extLst>
            </p:cNvPr>
            <p:cNvCxnSpPr>
              <a:cxnSpLocks noChangeShapeType="1"/>
              <a:endCxn id="33" idx="3"/>
            </p:cNvCxnSpPr>
            <p:nvPr/>
          </p:nvCxnSpPr>
          <p:spPr bwMode="auto">
            <a:xfrm flipH="1" flipV="1">
              <a:off x="-681363" y="765671"/>
              <a:ext cx="117514" cy="383663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7">
              <a:extLst>
                <a:ext uri="{FF2B5EF4-FFF2-40B4-BE49-F238E27FC236}">
                  <a16:creationId xmlns:a16="http://schemas.microsoft.com/office/drawing/2014/main" id="{7084635D-7A89-4005-9FDE-3894BE288817}"/>
                </a:ext>
              </a:extLst>
            </p:cNvPr>
            <p:cNvCxnSpPr>
              <a:cxnSpLocks noChangeShapeType="1"/>
              <a:stCxn id="34" idx="3"/>
            </p:cNvCxnSpPr>
            <p:nvPr/>
          </p:nvCxnSpPr>
          <p:spPr bwMode="auto">
            <a:xfrm flipV="1">
              <a:off x="-698164" y="1147327"/>
              <a:ext cx="132007" cy="314218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34B62E4-7C52-4BC7-ABA6-02AB3E168E5E}"/>
              </a:ext>
            </a:extLst>
          </p:cNvPr>
          <p:cNvSpPr txBox="1"/>
          <p:nvPr/>
        </p:nvSpPr>
        <p:spPr>
          <a:xfrm>
            <a:off x="-185676" y="5274510"/>
            <a:ext cx="582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خشنودی مطلق بنده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2473A4-A87B-47C4-AA4A-349D50F78C64}"/>
              </a:ext>
            </a:extLst>
          </p:cNvPr>
          <p:cNvSpPr txBox="1"/>
          <p:nvPr/>
        </p:nvSpPr>
        <p:spPr>
          <a:xfrm>
            <a:off x="6082894" y="5274510"/>
            <a:ext cx="115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رضا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8835E4E-D7F2-4A37-8FC7-FD852BCED2FD}"/>
              </a:ext>
            </a:extLst>
          </p:cNvPr>
          <p:cNvCxnSpPr>
            <a:cxnSpLocks/>
          </p:cNvCxnSpPr>
          <p:nvPr/>
        </p:nvCxnSpPr>
        <p:spPr>
          <a:xfrm flipH="1">
            <a:off x="5634658" y="5486400"/>
            <a:ext cx="44823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56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99DA81-9096-435A-8A56-85B416040BE1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78C4C-96A5-4F62-82C7-A055980038E4}"/>
              </a:ext>
            </a:extLst>
          </p:cNvPr>
          <p:cNvSpPr txBox="1"/>
          <p:nvPr/>
        </p:nvSpPr>
        <p:spPr>
          <a:xfrm>
            <a:off x="5334000" y="1143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توکل، تسلیم و رضا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06605-3C71-4411-847D-3A47C71FBADF}"/>
              </a:ext>
            </a:extLst>
          </p:cNvPr>
          <p:cNvSpPr txBox="1"/>
          <p:nvPr/>
        </p:nvSpPr>
        <p:spPr>
          <a:xfrm>
            <a:off x="6705600" y="259080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اهمیت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79528-41B2-45D9-BAAF-2766F55590F9}"/>
              </a:ext>
            </a:extLst>
          </p:cNvPr>
          <p:cNvSpPr txBox="1"/>
          <p:nvPr/>
        </p:nvSpPr>
        <p:spPr>
          <a:xfrm>
            <a:off x="1723466" y="1866902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اصل وجود نیاز در انسان 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0D6B2-BD1B-44C5-AF71-49757B7F668A}"/>
              </a:ext>
            </a:extLst>
          </p:cNvPr>
          <p:cNvSpPr txBox="1"/>
          <p:nvPr/>
        </p:nvSpPr>
        <p:spPr>
          <a:xfrm>
            <a:off x="1113866" y="2567205"/>
            <a:ext cx="574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عدم امکان رفع همه نیازها توسط انسان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1D2F9-EF4E-4F81-93A4-9462C714F0A0}"/>
              </a:ext>
            </a:extLst>
          </p:cNvPr>
          <p:cNvSpPr txBox="1"/>
          <p:nvPr/>
        </p:nvSpPr>
        <p:spPr>
          <a:xfrm>
            <a:off x="5372100" y="4023957"/>
            <a:ext cx="145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ضرورت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53CEE-901C-468A-9F55-EB6D593D2561}"/>
              </a:ext>
            </a:extLst>
          </p:cNvPr>
          <p:cNvSpPr txBox="1"/>
          <p:nvPr/>
        </p:nvSpPr>
        <p:spPr>
          <a:xfrm>
            <a:off x="-76200" y="3400962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اتکاء به یک منبع لایزال</a:t>
            </a:r>
            <a:r>
              <a:rPr lang="en-US" sz="2400" dirty="0">
                <a:latin typeface="AzarMehr Regular" pitchFamily="2" charset="-78"/>
                <a:cs typeface="AzarMehr Regular" pitchFamily="2" charset="-78"/>
              </a:rPr>
              <a:t>        </a:t>
            </a: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توکل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E6E19-C90C-4EAF-955B-78A8E7F0CBBE}"/>
              </a:ext>
            </a:extLst>
          </p:cNvPr>
          <p:cNvSpPr txBox="1"/>
          <p:nvPr/>
        </p:nvSpPr>
        <p:spPr>
          <a:xfrm>
            <a:off x="636104" y="4005956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سپردن خود به او و مقدراتش</a:t>
            </a:r>
            <a:r>
              <a:rPr lang="en-US" sz="2400" dirty="0">
                <a:latin typeface="AzarMehr Regular" pitchFamily="2" charset="-78"/>
                <a:cs typeface="AzarMehr Regular" pitchFamily="2" charset="-78"/>
              </a:rPr>
              <a:t>        </a:t>
            </a: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تسلیم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938059-CA78-4DD0-9C19-CE2FF639C5EB}"/>
              </a:ext>
            </a:extLst>
          </p:cNvPr>
          <p:cNvSpPr txBox="1"/>
          <p:nvPr/>
        </p:nvSpPr>
        <p:spPr>
          <a:xfrm>
            <a:off x="762000" y="4610950"/>
            <a:ext cx="482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خشنودی از مقدرات و نتیجه آن</a:t>
            </a:r>
            <a:r>
              <a:rPr lang="en-US" sz="2400" dirty="0">
                <a:latin typeface="AzarMehr Regular" pitchFamily="2" charset="-78"/>
                <a:cs typeface="AzarMehr Regular" pitchFamily="2" charset="-78"/>
              </a:rPr>
              <a:t>        </a:t>
            </a: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رضا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52A7EB-1CEF-4A87-B6B5-C5BC3B1777B6}"/>
              </a:ext>
            </a:extLst>
          </p:cNvPr>
          <p:cNvGrpSpPr>
            <a:grpSpLocks/>
          </p:cNvGrpSpPr>
          <p:nvPr/>
        </p:nvGrpSpPr>
        <p:grpSpPr bwMode="auto">
          <a:xfrm>
            <a:off x="6829107" y="2097632"/>
            <a:ext cx="290830" cy="2157095"/>
            <a:chOff x="5404" y="3167"/>
            <a:chExt cx="458" cy="3397"/>
          </a:xfrm>
        </p:grpSpPr>
        <p:cxnSp>
          <p:nvCxnSpPr>
            <p:cNvPr id="22" name="AutoShape 3">
              <a:extLst>
                <a:ext uri="{FF2B5EF4-FFF2-40B4-BE49-F238E27FC236}">
                  <a16:creationId xmlns:a16="http://schemas.microsoft.com/office/drawing/2014/main" id="{EA558AE1-10D9-416D-8CA2-23CDB9F5D593}"/>
                </a:ext>
              </a:extLst>
            </p:cNvPr>
            <p:cNvCxnSpPr>
              <a:cxnSpLocks noChangeShapeType="1"/>
              <a:endCxn id="5" idx="3"/>
            </p:cNvCxnSpPr>
            <p:nvPr/>
          </p:nvCxnSpPr>
          <p:spPr bwMode="auto">
            <a:xfrm flipH="1" flipV="1">
              <a:off x="5404" y="3167"/>
              <a:ext cx="456" cy="1103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4">
              <a:extLst>
                <a:ext uri="{FF2B5EF4-FFF2-40B4-BE49-F238E27FC236}">
                  <a16:creationId xmlns:a16="http://schemas.microsoft.com/office/drawing/2014/main" id="{4D246395-F387-4B21-BA3B-EC8331E7C1DB}"/>
                </a:ext>
              </a:extLst>
            </p:cNvPr>
            <p:cNvCxnSpPr>
              <a:cxnSpLocks noChangeShapeType="1"/>
              <a:endCxn id="7" idx="3"/>
            </p:cNvCxnSpPr>
            <p:nvPr/>
          </p:nvCxnSpPr>
          <p:spPr bwMode="auto">
            <a:xfrm flipH="1">
              <a:off x="5404" y="4270"/>
              <a:ext cx="456" cy="2294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5">
              <a:extLst>
                <a:ext uri="{FF2B5EF4-FFF2-40B4-BE49-F238E27FC236}">
                  <a16:creationId xmlns:a16="http://schemas.microsoft.com/office/drawing/2014/main" id="{C8F3528F-FD49-4023-B7DB-1831B07D32A5}"/>
                </a:ext>
              </a:extLst>
            </p:cNvPr>
            <p:cNvCxnSpPr>
              <a:cxnSpLocks noChangeShapeType="1"/>
              <a:endCxn id="6" idx="3"/>
            </p:cNvCxnSpPr>
            <p:nvPr/>
          </p:nvCxnSpPr>
          <p:spPr bwMode="auto">
            <a:xfrm flipH="1">
              <a:off x="5450" y="4270"/>
              <a:ext cx="412" cy="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B39F19-CCD4-4223-A582-962F77591D6F}"/>
              </a:ext>
            </a:extLst>
          </p:cNvPr>
          <p:cNvGrpSpPr>
            <a:grpSpLocks/>
          </p:cNvGrpSpPr>
          <p:nvPr/>
        </p:nvGrpSpPr>
        <p:grpSpPr bwMode="auto">
          <a:xfrm>
            <a:off x="5562553" y="3632097"/>
            <a:ext cx="266065" cy="1209675"/>
            <a:chOff x="5443" y="3324"/>
            <a:chExt cx="419" cy="1905"/>
          </a:xfrm>
        </p:grpSpPr>
        <p:cxnSp>
          <p:nvCxnSpPr>
            <p:cNvPr id="29" name="AutoShape 3">
              <a:extLst>
                <a:ext uri="{FF2B5EF4-FFF2-40B4-BE49-F238E27FC236}">
                  <a16:creationId xmlns:a16="http://schemas.microsoft.com/office/drawing/2014/main" id="{C83C0DC9-AFDD-4E02-B0E3-B69195848309}"/>
                </a:ext>
              </a:extLst>
            </p:cNvPr>
            <p:cNvCxnSpPr>
              <a:cxnSpLocks noChangeShapeType="1"/>
              <a:endCxn id="8" idx="3"/>
            </p:cNvCxnSpPr>
            <p:nvPr/>
          </p:nvCxnSpPr>
          <p:spPr bwMode="auto">
            <a:xfrm flipH="1" flipV="1">
              <a:off x="5443" y="3324"/>
              <a:ext cx="417" cy="946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4">
              <a:extLst>
                <a:ext uri="{FF2B5EF4-FFF2-40B4-BE49-F238E27FC236}">
                  <a16:creationId xmlns:a16="http://schemas.microsoft.com/office/drawing/2014/main" id="{F9A222A7-3D75-4C5A-85A7-35D1668C3725}"/>
                </a:ext>
              </a:extLst>
            </p:cNvPr>
            <p:cNvCxnSpPr>
              <a:cxnSpLocks noChangeShapeType="1"/>
              <a:endCxn id="10" idx="3"/>
            </p:cNvCxnSpPr>
            <p:nvPr/>
          </p:nvCxnSpPr>
          <p:spPr bwMode="auto">
            <a:xfrm flipH="1">
              <a:off x="5485" y="4270"/>
              <a:ext cx="375" cy="959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5">
              <a:extLst>
                <a:ext uri="{FF2B5EF4-FFF2-40B4-BE49-F238E27FC236}">
                  <a16:creationId xmlns:a16="http://schemas.microsoft.com/office/drawing/2014/main" id="{5524B7E9-E6BE-40A8-AAC5-869AC353F6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450" y="4270"/>
              <a:ext cx="412" cy="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3B07E1-789F-437D-8E93-5E949A94BB2D}"/>
              </a:ext>
            </a:extLst>
          </p:cNvPr>
          <p:cNvCxnSpPr/>
          <p:nvPr/>
        </p:nvCxnSpPr>
        <p:spPr>
          <a:xfrm flipH="1">
            <a:off x="1364974" y="4851711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8C46F5-2841-4FD2-A53A-B26CF0E2F046}"/>
              </a:ext>
            </a:extLst>
          </p:cNvPr>
          <p:cNvCxnSpPr/>
          <p:nvPr/>
        </p:nvCxnSpPr>
        <p:spPr>
          <a:xfrm flipH="1">
            <a:off x="1600200" y="42672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A78100-79FF-4EBE-934A-017E99039B89}"/>
              </a:ext>
            </a:extLst>
          </p:cNvPr>
          <p:cNvCxnSpPr/>
          <p:nvPr/>
        </p:nvCxnSpPr>
        <p:spPr>
          <a:xfrm flipH="1">
            <a:off x="2209800" y="36576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615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235E4A-1C9E-4092-BB96-8C0EFD112EF4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066975-CA37-4FA2-8585-D52DBB190E3F}"/>
              </a:ext>
            </a:extLst>
          </p:cNvPr>
          <p:cNvGrpSpPr/>
          <p:nvPr/>
        </p:nvGrpSpPr>
        <p:grpSpPr>
          <a:xfrm>
            <a:off x="1357097" y="1403362"/>
            <a:ext cx="7558303" cy="4169990"/>
            <a:chOff x="1204699" y="1403362"/>
            <a:chExt cx="7558303" cy="416999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5F3FBFA-4207-4D8C-926F-73C7BC213B53}"/>
                </a:ext>
              </a:extLst>
            </p:cNvPr>
            <p:cNvSpPr txBox="1"/>
            <p:nvPr/>
          </p:nvSpPr>
          <p:spPr>
            <a:xfrm>
              <a:off x="5181600" y="3178314"/>
              <a:ext cx="3581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 rtl="1">
                <a:buFont typeface="Wingdings" panose="05000000000000000000" pitchFamily="2" charset="2"/>
                <a:buChar char="v"/>
              </a:pPr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توکل، رضا و تسلیم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D415B5-A8C8-4EFF-AE13-576E29F8A72A}"/>
                </a:ext>
              </a:extLst>
            </p:cNvPr>
            <p:cNvSpPr txBox="1"/>
            <p:nvPr/>
          </p:nvSpPr>
          <p:spPr>
            <a:xfrm>
              <a:off x="3581400" y="1403362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مفهوم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9F557E-7B31-4AA5-8549-6ABA0E6F0625}"/>
                </a:ext>
              </a:extLst>
            </p:cNvPr>
            <p:cNvSpPr txBox="1"/>
            <p:nvPr/>
          </p:nvSpPr>
          <p:spPr>
            <a:xfrm>
              <a:off x="3786128" y="2239584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اهمیت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4ED7B7-7930-447F-AAC2-93692302EF87}"/>
                </a:ext>
              </a:extLst>
            </p:cNvPr>
            <p:cNvSpPr txBox="1"/>
            <p:nvPr/>
          </p:nvSpPr>
          <p:spPr>
            <a:xfrm>
              <a:off x="2467974" y="2932486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انواع تسلیم و رضا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D72B26-E5A3-4C99-94C0-82EA0C9C40B7}"/>
                </a:ext>
              </a:extLst>
            </p:cNvPr>
            <p:cNvSpPr txBox="1"/>
            <p:nvPr/>
          </p:nvSpPr>
          <p:spPr>
            <a:xfrm>
              <a:off x="2675086" y="3637325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انواع مصائب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E8805A-1309-434A-B84B-FA1A3D4F1E53}"/>
                </a:ext>
              </a:extLst>
            </p:cNvPr>
            <p:cNvSpPr txBox="1"/>
            <p:nvPr/>
          </p:nvSpPr>
          <p:spPr>
            <a:xfrm>
              <a:off x="1204699" y="4346382"/>
              <a:ext cx="4334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لوازم تحصیل رضا و تسلیم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E9412D-1C54-451B-A051-5E926D5C44B4}"/>
                </a:ext>
              </a:extLst>
            </p:cNvPr>
            <p:cNvSpPr txBox="1"/>
            <p:nvPr/>
          </p:nvSpPr>
          <p:spPr>
            <a:xfrm>
              <a:off x="3534291" y="5111687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آثار رضا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4BE0BE7-2F59-4B6F-B095-849D8AD0FEEB}"/>
                </a:ext>
              </a:extLst>
            </p:cNvPr>
            <p:cNvGrpSpPr/>
            <p:nvPr/>
          </p:nvGrpSpPr>
          <p:grpSpPr>
            <a:xfrm>
              <a:off x="4920632" y="1710753"/>
              <a:ext cx="641968" cy="3666439"/>
              <a:chOff x="-851680" y="-1250913"/>
              <a:chExt cx="1250970" cy="474937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E66114-B09E-4D7C-911B-FFC603E810A1}"/>
                  </a:ext>
                </a:extLst>
              </p:cNvPr>
              <p:cNvGrpSpPr/>
              <p:nvPr/>
            </p:nvGrpSpPr>
            <p:grpSpPr>
              <a:xfrm>
                <a:off x="-811175" y="-1250913"/>
                <a:ext cx="1210465" cy="2255839"/>
                <a:chOff x="-815312" y="-1250913"/>
                <a:chExt cx="1210465" cy="2255839"/>
              </a:xfrm>
            </p:grpSpPr>
            <p:cxnSp>
              <p:nvCxnSpPr>
                <p:cNvPr id="16" name="AutoShape 16">
                  <a:extLst>
                    <a:ext uri="{FF2B5EF4-FFF2-40B4-BE49-F238E27FC236}">
                      <a16:creationId xmlns:a16="http://schemas.microsoft.com/office/drawing/2014/main" id="{0C1B8D0E-1D79-4F8F-B990-06BEB9162A5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-815312" y="702001"/>
                  <a:ext cx="1209093" cy="301023"/>
                </a:xfrm>
                <a:prstGeom prst="straightConnector1">
                  <a:avLst/>
                </a:prstGeom>
                <a:ln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A8C79AA4-EF1F-4814-B048-49C6B9C391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794793" y="-249626"/>
                  <a:ext cx="1189312" cy="1254552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95204E5-F38B-4905-931D-1BBE6B1AB3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794793" y="-1250913"/>
                  <a:ext cx="1189946" cy="2255589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38013DB-C8F1-4D67-A728-6C8F0DC37DC2}"/>
                  </a:ext>
                </a:extLst>
              </p:cNvPr>
              <p:cNvGrpSpPr/>
              <p:nvPr/>
            </p:nvGrpSpPr>
            <p:grpSpPr>
              <a:xfrm flipV="1">
                <a:off x="-851680" y="1001538"/>
                <a:ext cx="1248636" cy="2496920"/>
                <a:chOff x="-851680" y="-1492244"/>
                <a:chExt cx="1248636" cy="2496920"/>
              </a:xfrm>
            </p:grpSpPr>
            <p:cxnSp>
              <p:nvCxnSpPr>
                <p:cNvPr id="13" name="AutoShape 14">
                  <a:extLst>
                    <a:ext uri="{FF2B5EF4-FFF2-40B4-BE49-F238E27FC236}">
                      <a16:creationId xmlns:a16="http://schemas.microsoft.com/office/drawing/2014/main" id="{55C9AF9A-F072-42B5-BF3D-EC325E06463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-792660" y="-528845"/>
                  <a:ext cx="1189616" cy="1532364"/>
                </a:xfrm>
                <a:prstGeom prst="straightConnector1">
                  <a:avLst/>
                </a:prstGeom>
                <a:ln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AutoShape 16">
                  <a:extLst>
                    <a:ext uri="{FF2B5EF4-FFF2-40B4-BE49-F238E27FC236}">
                      <a16:creationId xmlns:a16="http://schemas.microsoft.com/office/drawing/2014/main" id="{8E130A73-3991-4BF6-AB0F-0EEB01D0C68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-848507" y="394781"/>
                  <a:ext cx="1242290" cy="608242"/>
                </a:xfrm>
                <a:prstGeom prst="straightConnector1">
                  <a:avLst/>
                </a:prstGeom>
                <a:ln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7D6EDEC-28E4-4B36-B8FE-55DF6515C5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851680" y="-1492244"/>
                  <a:ext cx="1246832" cy="2496920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2011F4A-F1B5-4A9B-A888-7587F48575D0}"/>
              </a:ext>
            </a:extLst>
          </p:cNvPr>
          <p:cNvSpPr txBox="1"/>
          <p:nvPr/>
        </p:nvSpPr>
        <p:spPr>
          <a:xfrm>
            <a:off x="304800" y="239625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رضای عام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23B1B0-F372-473B-92BB-A7B2D56E0EBE}"/>
              </a:ext>
            </a:extLst>
          </p:cNvPr>
          <p:cNvSpPr txBox="1"/>
          <p:nvPr/>
        </p:nvSpPr>
        <p:spPr>
          <a:xfrm>
            <a:off x="304800" y="289432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رضا به قضا و قدر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803786-D598-45C9-86FC-0B742309C832}"/>
              </a:ext>
            </a:extLst>
          </p:cNvPr>
          <p:cNvSpPr txBox="1"/>
          <p:nvPr/>
        </p:nvSpPr>
        <p:spPr>
          <a:xfrm>
            <a:off x="304800" y="339394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رضا به رضای حق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6EB00B-D5A9-4F4A-832D-9D32B3DD8F0B}"/>
              </a:ext>
            </a:extLst>
          </p:cNvPr>
          <p:cNvGrpSpPr/>
          <p:nvPr/>
        </p:nvGrpSpPr>
        <p:grpSpPr>
          <a:xfrm>
            <a:off x="2620372" y="2626809"/>
            <a:ext cx="349987" cy="998220"/>
            <a:chOff x="0" y="-374650"/>
            <a:chExt cx="142875" cy="99822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075D49-2AF5-47D7-8D38-E9ACCCA40A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" y="-374650"/>
              <a:ext cx="123825" cy="998220"/>
              <a:chOff x="1968" y="3121"/>
              <a:chExt cx="195" cy="1572"/>
            </a:xfrm>
          </p:grpSpPr>
          <p:cxnSp>
            <p:nvCxnSpPr>
              <p:cNvPr id="30" name="AutoShape 7">
                <a:extLst>
                  <a:ext uri="{FF2B5EF4-FFF2-40B4-BE49-F238E27FC236}">
                    <a16:creationId xmlns:a16="http://schemas.microsoft.com/office/drawing/2014/main" id="{AD0102F6-CEB5-4381-B5E3-63BBBBC78F6A}"/>
                  </a:ext>
                </a:extLst>
              </p:cNvPr>
              <p:cNvCxnSpPr>
                <a:cxnSpLocks noChangeShapeType="1"/>
                <a:endCxn id="20" idx="3"/>
              </p:cNvCxnSpPr>
              <p:nvPr/>
            </p:nvCxnSpPr>
            <p:spPr bwMode="auto">
              <a:xfrm flipH="1" flipV="1">
                <a:off x="1968" y="3121"/>
                <a:ext cx="195" cy="854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7">
                <a:extLst>
                  <a:ext uri="{FF2B5EF4-FFF2-40B4-BE49-F238E27FC236}">
                    <a16:creationId xmlns:a16="http://schemas.microsoft.com/office/drawing/2014/main" id="{587224C4-2A64-4C87-9142-56C0E9A94076}"/>
                  </a:ext>
                </a:extLst>
              </p:cNvPr>
              <p:cNvCxnSpPr>
                <a:cxnSpLocks noChangeShapeType="1"/>
                <a:endCxn id="22" idx="3"/>
              </p:cNvCxnSpPr>
              <p:nvPr/>
            </p:nvCxnSpPr>
            <p:spPr bwMode="auto">
              <a:xfrm flipH="1">
                <a:off x="1968" y="3975"/>
                <a:ext cx="195" cy="718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8D2245-89ED-4D37-B0D5-876C2E9EC8D3}"/>
                </a:ext>
              </a:extLst>
            </p:cNvPr>
            <p:cNvCxnSpPr/>
            <p:nvPr/>
          </p:nvCxnSpPr>
          <p:spPr>
            <a:xfrm flipH="1">
              <a:off x="0" y="166687"/>
              <a:ext cx="14287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160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18CDD3-D0E3-4BAC-94CF-A67881D4079E}"/>
              </a:ext>
            </a:extLst>
          </p:cNvPr>
          <p:cNvSpPr txBox="1"/>
          <p:nvPr/>
        </p:nvSpPr>
        <p:spPr>
          <a:xfrm>
            <a:off x="5543484" y="3178314"/>
            <a:ext cx="358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rtl="1">
              <a:buFont typeface="Wingdings" panose="05000000000000000000" pitchFamily="2" charset="2"/>
              <a:buChar char="v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توکل، رضا و تسلیم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6C8F4-184F-458B-A2FE-133454381D2C}"/>
              </a:ext>
            </a:extLst>
          </p:cNvPr>
          <p:cNvSpPr txBox="1"/>
          <p:nvPr/>
        </p:nvSpPr>
        <p:spPr>
          <a:xfrm>
            <a:off x="4110187" y="140336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مفهوم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648F5-937E-4928-8334-9C83F13C5A40}"/>
              </a:ext>
            </a:extLst>
          </p:cNvPr>
          <p:cNvSpPr txBox="1"/>
          <p:nvPr/>
        </p:nvSpPr>
        <p:spPr>
          <a:xfrm>
            <a:off x="4301663" y="210844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اهمیت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7D50D-43D6-4C66-AC9C-4EE0B00B46FC}"/>
              </a:ext>
            </a:extLst>
          </p:cNvPr>
          <p:cNvSpPr txBox="1"/>
          <p:nvPr/>
        </p:nvSpPr>
        <p:spPr>
          <a:xfrm>
            <a:off x="3006344" y="279300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انواع تسلیم و رضا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61CF2-7F49-4CA3-8356-CC730711F431}"/>
              </a:ext>
            </a:extLst>
          </p:cNvPr>
          <p:cNvSpPr txBox="1"/>
          <p:nvPr/>
        </p:nvSpPr>
        <p:spPr>
          <a:xfrm>
            <a:off x="3250818" y="36591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انواع مصائب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1925F-EF17-40F5-955A-89D00C903CA2}"/>
              </a:ext>
            </a:extLst>
          </p:cNvPr>
          <p:cNvSpPr txBox="1"/>
          <p:nvPr/>
        </p:nvSpPr>
        <p:spPr>
          <a:xfrm>
            <a:off x="1733520" y="4513572"/>
            <a:ext cx="4334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لوازم تحصیل رضا و تسلیم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297E4-5730-43C1-95B1-6489DF354394}"/>
              </a:ext>
            </a:extLst>
          </p:cNvPr>
          <p:cNvSpPr txBox="1"/>
          <p:nvPr/>
        </p:nvSpPr>
        <p:spPr>
          <a:xfrm>
            <a:off x="4063078" y="511168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آثار رضا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6F4AC9-AD52-4ADA-9E4C-A9E2140E1DFE}"/>
              </a:ext>
            </a:extLst>
          </p:cNvPr>
          <p:cNvGrpSpPr/>
          <p:nvPr/>
        </p:nvGrpSpPr>
        <p:grpSpPr>
          <a:xfrm>
            <a:off x="5448954" y="1736475"/>
            <a:ext cx="444788" cy="3666439"/>
            <a:chOff x="-851680" y="-1250913"/>
            <a:chExt cx="1250970" cy="47493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D3648AF-4AAB-43EC-B17E-41AE923A8AE4}"/>
                </a:ext>
              </a:extLst>
            </p:cNvPr>
            <p:cNvGrpSpPr/>
            <p:nvPr/>
          </p:nvGrpSpPr>
          <p:grpSpPr>
            <a:xfrm>
              <a:off x="-790656" y="-1250913"/>
              <a:ext cx="1189946" cy="2255839"/>
              <a:chOff x="-794793" y="-1250913"/>
              <a:chExt cx="1189946" cy="2255839"/>
            </a:xfrm>
          </p:grpSpPr>
          <p:cxnSp>
            <p:nvCxnSpPr>
              <p:cNvPr id="16" name="AutoShape 16">
                <a:extLst>
                  <a:ext uri="{FF2B5EF4-FFF2-40B4-BE49-F238E27FC236}">
                    <a16:creationId xmlns:a16="http://schemas.microsoft.com/office/drawing/2014/main" id="{47A6FBCB-C937-4784-8DB8-9416873B1E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-726723" y="493688"/>
                <a:ext cx="1120504" cy="509338"/>
              </a:xfrm>
              <a:prstGeom prst="straightConnector1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421589A-50D5-47B4-9FA4-2DACCE4A61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716666" y="-333090"/>
                <a:ext cx="1111187" cy="1338016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9B30878-0643-49E4-950B-D835A493C1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794793" y="-1250913"/>
                <a:ext cx="1189946" cy="225558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76E7DD-961C-4E73-AA51-DDF2AA32B596}"/>
                </a:ext>
              </a:extLst>
            </p:cNvPr>
            <p:cNvGrpSpPr/>
            <p:nvPr/>
          </p:nvGrpSpPr>
          <p:grpSpPr>
            <a:xfrm flipV="1">
              <a:off x="-851680" y="1001538"/>
              <a:ext cx="1248636" cy="2496920"/>
              <a:chOff x="-851680" y="-1492244"/>
              <a:chExt cx="1248636" cy="2496920"/>
            </a:xfrm>
          </p:grpSpPr>
          <p:cxnSp>
            <p:nvCxnSpPr>
              <p:cNvPr id="13" name="AutoShape 14">
                <a:extLst>
                  <a:ext uri="{FF2B5EF4-FFF2-40B4-BE49-F238E27FC236}">
                    <a16:creationId xmlns:a16="http://schemas.microsoft.com/office/drawing/2014/main" id="{75CEC4E0-EF07-4CC0-BAE3-2BF87B2D02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-792660" y="-528845"/>
                <a:ext cx="1189616" cy="1532364"/>
              </a:xfrm>
              <a:prstGeom prst="straightConnector1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AutoShape 16">
                <a:extLst>
                  <a:ext uri="{FF2B5EF4-FFF2-40B4-BE49-F238E27FC236}">
                    <a16:creationId xmlns:a16="http://schemas.microsoft.com/office/drawing/2014/main" id="{8CFE4CFE-E49C-4CE1-82F8-7B791A66B6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-723321" y="570035"/>
                <a:ext cx="1117107" cy="432988"/>
              </a:xfrm>
              <a:prstGeom prst="straightConnector1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CE87C35-84DA-4647-BEF7-524BF8E2C3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851680" y="-1492244"/>
                <a:ext cx="1246832" cy="249692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485071C-6370-41A6-A505-4492B1D370AB}"/>
              </a:ext>
            </a:extLst>
          </p:cNvPr>
          <p:cNvSpPr txBox="1"/>
          <p:nvPr/>
        </p:nvSpPr>
        <p:spPr>
          <a:xfrm>
            <a:off x="-304800" y="3210742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ناشی از تقصیر خود انسان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FF84AB-66C0-419A-A2F3-9BCE1B00C0FE}"/>
              </a:ext>
            </a:extLst>
          </p:cNvPr>
          <p:cNvSpPr txBox="1"/>
          <p:nvPr/>
        </p:nvSpPr>
        <p:spPr>
          <a:xfrm>
            <a:off x="-1669776" y="3624230"/>
            <a:ext cx="5479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ناشی از تقصیر سایرین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1EE088-6C65-48FF-8792-3C27E4C554D8}"/>
              </a:ext>
            </a:extLst>
          </p:cNvPr>
          <p:cNvSpPr txBox="1"/>
          <p:nvPr/>
        </p:nvSpPr>
        <p:spPr>
          <a:xfrm>
            <a:off x="-3429000" y="405190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ناشی از اراده الهی برای ارتقاء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B2E697-CFE0-454D-B263-61E7D75FB4D0}"/>
              </a:ext>
            </a:extLst>
          </p:cNvPr>
          <p:cNvGrpSpPr/>
          <p:nvPr/>
        </p:nvGrpSpPr>
        <p:grpSpPr>
          <a:xfrm>
            <a:off x="3754645" y="3441823"/>
            <a:ext cx="142875" cy="840740"/>
            <a:chOff x="0" y="-295275"/>
            <a:chExt cx="142875" cy="84074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4267422-9484-4B40-81B3-F14B0B3B2B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5" y="-295275"/>
              <a:ext cx="87630" cy="840740"/>
              <a:chOff x="2025" y="3246"/>
              <a:chExt cx="138" cy="1324"/>
            </a:xfrm>
          </p:grpSpPr>
          <p:cxnSp>
            <p:nvCxnSpPr>
              <p:cNvPr id="34" name="AutoShape 7">
                <a:extLst>
                  <a:ext uri="{FF2B5EF4-FFF2-40B4-BE49-F238E27FC236}">
                    <a16:creationId xmlns:a16="http://schemas.microsoft.com/office/drawing/2014/main" id="{39635DC3-3BCA-4B07-86F2-0D428C94EC60}"/>
                  </a:ext>
                </a:extLst>
              </p:cNvPr>
              <p:cNvCxnSpPr>
                <a:cxnSpLocks noChangeShapeType="1"/>
                <a:endCxn id="19" idx="3"/>
              </p:cNvCxnSpPr>
              <p:nvPr/>
            </p:nvCxnSpPr>
            <p:spPr bwMode="auto">
              <a:xfrm flipH="1" flipV="1">
                <a:off x="2025" y="3246"/>
                <a:ext cx="138" cy="729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7">
                <a:extLst>
                  <a:ext uri="{FF2B5EF4-FFF2-40B4-BE49-F238E27FC236}">
                    <a16:creationId xmlns:a16="http://schemas.microsoft.com/office/drawing/2014/main" id="{43A458F0-4B31-4E31-8349-58E621D504CF}"/>
                  </a:ext>
                </a:extLst>
              </p:cNvPr>
              <p:cNvCxnSpPr>
                <a:cxnSpLocks noChangeShapeType="1"/>
                <a:endCxn id="21" idx="3"/>
              </p:cNvCxnSpPr>
              <p:nvPr/>
            </p:nvCxnSpPr>
            <p:spPr bwMode="auto">
              <a:xfrm flipH="1">
                <a:off x="2025" y="3975"/>
                <a:ext cx="138" cy="595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D8634C-6184-42A4-9FBD-20EA1AD96379}"/>
                </a:ext>
              </a:extLst>
            </p:cNvPr>
            <p:cNvCxnSpPr/>
            <p:nvPr/>
          </p:nvCxnSpPr>
          <p:spPr>
            <a:xfrm flipH="1">
              <a:off x="0" y="166687"/>
              <a:ext cx="14287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84237CA-B095-4680-968A-23A70F89FC9D}"/>
              </a:ext>
            </a:extLst>
          </p:cNvPr>
          <p:cNvSpPr txBox="1"/>
          <p:nvPr/>
        </p:nvSpPr>
        <p:spPr>
          <a:xfrm>
            <a:off x="2774736" y="524460"/>
            <a:ext cx="359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8771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6C9886-D889-494E-9528-8138DCD76059}"/>
              </a:ext>
            </a:extLst>
          </p:cNvPr>
          <p:cNvGrpSpPr/>
          <p:nvPr/>
        </p:nvGrpSpPr>
        <p:grpSpPr>
          <a:xfrm>
            <a:off x="1509497" y="1403362"/>
            <a:ext cx="7558303" cy="4169990"/>
            <a:chOff x="1204699" y="1403362"/>
            <a:chExt cx="7558303" cy="416999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0900C4-E1E8-4FDB-A07F-67C260CF3DA7}"/>
                </a:ext>
              </a:extLst>
            </p:cNvPr>
            <p:cNvSpPr txBox="1"/>
            <p:nvPr/>
          </p:nvSpPr>
          <p:spPr>
            <a:xfrm>
              <a:off x="5181600" y="3178314"/>
              <a:ext cx="3581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 rtl="1">
                <a:buFont typeface="Wingdings" panose="05000000000000000000" pitchFamily="2" charset="2"/>
                <a:buChar char="v"/>
              </a:pPr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توکل، رضا و تسلیم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EEE33F-CD57-43F3-9B95-42CAD434BD64}"/>
                </a:ext>
              </a:extLst>
            </p:cNvPr>
            <p:cNvSpPr txBox="1"/>
            <p:nvPr/>
          </p:nvSpPr>
          <p:spPr>
            <a:xfrm>
              <a:off x="3581400" y="1403362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مفهوم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84C200-1BA9-49DF-BAB5-D63852A206D0}"/>
                </a:ext>
              </a:extLst>
            </p:cNvPr>
            <p:cNvSpPr txBox="1"/>
            <p:nvPr/>
          </p:nvSpPr>
          <p:spPr>
            <a:xfrm>
              <a:off x="3786128" y="2239584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اهمیت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7F283F-75B4-41E0-B473-71669EE48ADE}"/>
                </a:ext>
              </a:extLst>
            </p:cNvPr>
            <p:cNvSpPr txBox="1"/>
            <p:nvPr/>
          </p:nvSpPr>
          <p:spPr>
            <a:xfrm>
              <a:off x="2467974" y="2932486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انواع تسلیم و رضا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1888D5-C30B-4C69-A9F3-EF134F547F81}"/>
                </a:ext>
              </a:extLst>
            </p:cNvPr>
            <p:cNvSpPr txBox="1"/>
            <p:nvPr/>
          </p:nvSpPr>
          <p:spPr>
            <a:xfrm>
              <a:off x="2675086" y="3637325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انواع مصائب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37A032-F24A-45DE-B3B5-600145580264}"/>
                </a:ext>
              </a:extLst>
            </p:cNvPr>
            <p:cNvSpPr txBox="1"/>
            <p:nvPr/>
          </p:nvSpPr>
          <p:spPr>
            <a:xfrm>
              <a:off x="1204699" y="4346382"/>
              <a:ext cx="4334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لوازم تحصیل رضا و تسلیم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E43D8A-EF27-4E75-B6F3-E5B7A7170994}"/>
                </a:ext>
              </a:extLst>
            </p:cNvPr>
            <p:cNvSpPr txBox="1"/>
            <p:nvPr/>
          </p:nvSpPr>
          <p:spPr>
            <a:xfrm>
              <a:off x="3534291" y="5111687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آثار رضا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62B75C-B28F-46B4-8151-313A158A2327}"/>
                </a:ext>
              </a:extLst>
            </p:cNvPr>
            <p:cNvGrpSpPr/>
            <p:nvPr/>
          </p:nvGrpSpPr>
          <p:grpSpPr>
            <a:xfrm>
              <a:off x="4920632" y="1710753"/>
              <a:ext cx="641968" cy="3666439"/>
              <a:chOff x="-851680" y="-1250913"/>
              <a:chExt cx="1250970" cy="474937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9A273EF-A299-4C95-BE78-10BB0F41B394}"/>
                  </a:ext>
                </a:extLst>
              </p:cNvPr>
              <p:cNvGrpSpPr/>
              <p:nvPr/>
            </p:nvGrpSpPr>
            <p:grpSpPr>
              <a:xfrm>
                <a:off x="-811175" y="-1250913"/>
                <a:ext cx="1210465" cy="2255839"/>
                <a:chOff x="-815312" y="-1250913"/>
                <a:chExt cx="1210465" cy="2255839"/>
              </a:xfrm>
            </p:grpSpPr>
            <p:cxnSp>
              <p:nvCxnSpPr>
                <p:cNvPr id="16" name="AutoShape 16">
                  <a:extLst>
                    <a:ext uri="{FF2B5EF4-FFF2-40B4-BE49-F238E27FC236}">
                      <a16:creationId xmlns:a16="http://schemas.microsoft.com/office/drawing/2014/main" id="{6C116B8F-7F5D-48AA-9A31-F28C0247D8E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-815312" y="702001"/>
                  <a:ext cx="1209093" cy="301023"/>
                </a:xfrm>
                <a:prstGeom prst="straightConnector1">
                  <a:avLst/>
                </a:prstGeom>
                <a:ln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BE5C3C2-E9AA-438E-9C16-C7E2183869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794793" y="-249626"/>
                  <a:ext cx="1189312" cy="1254552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93C9001-23AA-4A13-95F8-94045DF0AA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794793" y="-1250913"/>
                  <a:ext cx="1189946" cy="2255589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E7C5AB4-3BE6-4C9B-8F41-2B1144610608}"/>
                  </a:ext>
                </a:extLst>
              </p:cNvPr>
              <p:cNvGrpSpPr/>
              <p:nvPr/>
            </p:nvGrpSpPr>
            <p:grpSpPr>
              <a:xfrm flipV="1">
                <a:off x="-851680" y="1001538"/>
                <a:ext cx="1248636" cy="2496920"/>
                <a:chOff x="-851680" y="-1492244"/>
                <a:chExt cx="1248636" cy="2496920"/>
              </a:xfrm>
            </p:grpSpPr>
            <p:cxnSp>
              <p:nvCxnSpPr>
                <p:cNvPr id="13" name="AutoShape 14">
                  <a:extLst>
                    <a:ext uri="{FF2B5EF4-FFF2-40B4-BE49-F238E27FC236}">
                      <a16:creationId xmlns:a16="http://schemas.microsoft.com/office/drawing/2014/main" id="{28874700-5FB5-48E6-B94D-8FA63DEDAF4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-792660" y="-528845"/>
                  <a:ext cx="1189616" cy="1532364"/>
                </a:xfrm>
                <a:prstGeom prst="straightConnector1">
                  <a:avLst/>
                </a:prstGeom>
                <a:ln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AutoShape 16">
                  <a:extLst>
                    <a:ext uri="{FF2B5EF4-FFF2-40B4-BE49-F238E27FC236}">
                      <a16:creationId xmlns:a16="http://schemas.microsoft.com/office/drawing/2014/main" id="{F43CE5E2-AEC8-4D7D-BCDD-EFD4303FF0C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-848507" y="394781"/>
                  <a:ext cx="1242290" cy="608242"/>
                </a:xfrm>
                <a:prstGeom prst="straightConnector1">
                  <a:avLst/>
                </a:prstGeom>
                <a:ln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425013DF-46D5-4060-B765-DB9269524A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851680" y="-1492244"/>
                  <a:ext cx="1246832" cy="2496920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51BB76A-6FB8-46B6-80A0-05E358C83539}"/>
              </a:ext>
            </a:extLst>
          </p:cNvPr>
          <p:cNvSpPr txBox="1"/>
          <p:nvPr/>
        </p:nvSpPr>
        <p:spPr>
          <a:xfrm>
            <a:off x="790311" y="467321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محبت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A0CAEB-9DB4-44CA-B2C9-829EE1DE5BC8}"/>
              </a:ext>
            </a:extLst>
          </p:cNvPr>
          <p:cNvSpPr txBox="1"/>
          <p:nvPr/>
        </p:nvSpPr>
        <p:spPr>
          <a:xfrm>
            <a:off x="790311" y="403719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معرفت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B2E2BC-3089-4A01-B2FA-76E8CD59E1F0}"/>
              </a:ext>
            </a:extLst>
          </p:cNvPr>
          <p:cNvGrpSpPr/>
          <p:nvPr/>
        </p:nvGrpSpPr>
        <p:grpSpPr>
          <a:xfrm>
            <a:off x="1857111" y="4268027"/>
            <a:ext cx="248000" cy="636019"/>
            <a:chOff x="-85621" y="-231211"/>
            <a:chExt cx="248528" cy="637064"/>
          </a:xfrm>
        </p:grpSpPr>
        <p:cxnSp>
          <p:nvCxnSpPr>
            <p:cNvPr id="22" name="AutoShape 7">
              <a:extLst>
                <a:ext uri="{FF2B5EF4-FFF2-40B4-BE49-F238E27FC236}">
                  <a16:creationId xmlns:a16="http://schemas.microsoft.com/office/drawing/2014/main" id="{458B3B7C-4826-41BE-A942-88B4A398208A}"/>
                </a:ext>
              </a:extLst>
            </p:cNvPr>
            <p:cNvCxnSpPr>
              <a:cxnSpLocks noChangeShapeType="1"/>
              <a:endCxn id="20" idx="3"/>
            </p:cNvCxnSpPr>
            <p:nvPr/>
          </p:nvCxnSpPr>
          <p:spPr bwMode="auto">
            <a:xfrm flipH="1" flipV="1">
              <a:off x="-85621" y="-231211"/>
              <a:ext cx="248528" cy="35561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7">
              <a:extLst>
                <a:ext uri="{FF2B5EF4-FFF2-40B4-BE49-F238E27FC236}">
                  <a16:creationId xmlns:a16="http://schemas.microsoft.com/office/drawing/2014/main" id="{6AE4E076-8310-43DA-831B-7BDD134C1F00}"/>
                </a:ext>
              </a:extLst>
            </p:cNvPr>
            <p:cNvCxnSpPr>
              <a:cxnSpLocks noChangeShapeType="1"/>
              <a:stCxn id="19" idx="3"/>
            </p:cNvCxnSpPr>
            <p:nvPr/>
          </p:nvCxnSpPr>
          <p:spPr bwMode="auto">
            <a:xfrm flipV="1">
              <a:off x="-85621" y="122382"/>
              <a:ext cx="246218" cy="28347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BC047F7-90FF-407C-A15D-5FE0CBD7FA08}"/>
              </a:ext>
            </a:extLst>
          </p:cNvPr>
          <p:cNvSpPr txBox="1"/>
          <p:nvPr/>
        </p:nvSpPr>
        <p:spPr>
          <a:xfrm>
            <a:off x="2774736" y="524460"/>
            <a:ext cx="359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179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6A86B9-DEAA-425E-9CDF-3CE9765A0D8B}"/>
              </a:ext>
            </a:extLst>
          </p:cNvPr>
          <p:cNvSpPr txBox="1"/>
          <p:nvPr/>
        </p:nvSpPr>
        <p:spPr>
          <a:xfrm>
            <a:off x="-36750" y="3429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دفع اندوه و افسردگی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3F3D3-429A-48DB-BC11-0498BFC2A7E8}"/>
              </a:ext>
            </a:extLst>
          </p:cNvPr>
          <p:cNvSpPr txBox="1"/>
          <p:nvPr/>
        </p:nvSpPr>
        <p:spPr>
          <a:xfrm>
            <a:off x="1792050" y="389453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پاداش الهی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6CA3D-73A4-4EBF-B3A5-7A289AF7CE18}"/>
              </a:ext>
            </a:extLst>
          </p:cNvPr>
          <p:cNvSpPr txBox="1"/>
          <p:nvPr/>
        </p:nvSpPr>
        <p:spPr>
          <a:xfrm>
            <a:off x="656929" y="43097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نیل به بالاترین مقام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2B7FB-C283-4AF4-A34E-CF11D40162D6}"/>
              </a:ext>
            </a:extLst>
          </p:cNvPr>
          <p:cNvSpPr txBox="1"/>
          <p:nvPr/>
        </p:nvSpPr>
        <p:spPr>
          <a:xfrm>
            <a:off x="609598" y="473768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احساس غنای روحی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141D9-2EA9-4269-8017-A18A0BB247AD}"/>
              </a:ext>
            </a:extLst>
          </p:cNvPr>
          <p:cNvSpPr txBox="1"/>
          <p:nvPr/>
        </p:nvSpPr>
        <p:spPr>
          <a:xfrm>
            <a:off x="304798" y="520321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آرامش روحی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7D9971-FF07-4B52-84D9-2D686562E08C}"/>
              </a:ext>
            </a:extLst>
          </p:cNvPr>
          <p:cNvGrpSpPr/>
          <p:nvPr/>
        </p:nvGrpSpPr>
        <p:grpSpPr>
          <a:xfrm>
            <a:off x="3885904" y="3659887"/>
            <a:ext cx="389255" cy="1774175"/>
            <a:chOff x="-5124450" y="-384342"/>
            <a:chExt cx="389255" cy="17747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B3EA075-72C3-42FC-AB2E-28B7A37056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124450" y="-384342"/>
              <a:ext cx="389255" cy="1774763"/>
              <a:chOff x="-2410" y="2393"/>
              <a:chExt cx="613" cy="4396"/>
            </a:xfrm>
          </p:grpSpPr>
          <p:cxnSp>
            <p:nvCxnSpPr>
              <p:cNvPr id="10" name="AutoShape 14">
                <a:extLst>
                  <a:ext uri="{FF2B5EF4-FFF2-40B4-BE49-F238E27FC236}">
                    <a16:creationId xmlns:a16="http://schemas.microsoft.com/office/drawing/2014/main" id="{BFA1AB0B-C72F-48A8-B7B3-873509455D98}"/>
                  </a:ext>
                </a:extLst>
              </p:cNvPr>
              <p:cNvCxnSpPr>
                <a:cxnSpLocks noChangeShapeType="1"/>
                <a:endCxn id="2" idx="3"/>
              </p:cNvCxnSpPr>
              <p:nvPr/>
            </p:nvCxnSpPr>
            <p:spPr bwMode="auto">
              <a:xfrm flipH="1" flipV="1">
                <a:off x="-2347" y="2393"/>
                <a:ext cx="550" cy="2158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15">
                <a:extLst>
                  <a:ext uri="{FF2B5EF4-FFF2-40B4-BE49-F238E27FC236}">
                    <a16:creationId xmlns:a16="http://schemas.microsoft.com/office/drawing/2014/main" id="{080C025D-24A7-46C5-9EC8-078517767007}"/>
                  </a:ext>
                </a:extLst>
              </p:cNvPr>
              <p:cNvCxnSpPr>
                <a:cxnSpLocks noChangeShapeType="1"/>
                <a:endCxn id="6" idx="3"/>
              </p:cNvCxnSpPr>
              <p:nvPr/>
            </p:nvCxnSpPr>
            <p:spPr bwMode="auto">
              <a:xfrm flipH="1">
                <a:off x="-2410" y="4551"/>
                <a:ext cx="613" cy="2238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16">
                <a:extLst>
                  <a:ext uri="{FF2B5EF4-FFF2-40B4-BE49-F238E27FC236}">
                    <a16:creationId xmlns:a16="http://schemas.microsoft.com/office/drawing/2014/main" id="{43643A32-1D5F-4BCA-8C50-88D93B4E8594}"/>
                  </a:ext>
                </a:extLst>
              </p:cNvPr>
              <p:cNvCxnSpPr>
                <a:cxnSpLocks noChangeShapeType="1"/>
                <a:endCxn id="3" idx="3"/>
              </p:cNvCxnSpPr>
              <p:nvPr/>
            </p:nvCxnSpPr>
            <p:spPr bwMode="auto">
              <a:xfrm flipH="1" flipV="1">
                <a:off x="-2347" y="3546"/>
                <a:ext cx="550" cy="1011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17">
                <a:extLst>
                  <a:ext uri="{FF2B5EF4-FFF2-40B4-BE49-F238E27FC236}">
                    <a16:creationId xmlns:a16="http://schemas.microsoft.com/office/drawing/2014/main" id="{997A1467-3300-4B7A-A41D-ED0A73D4C370}"/>
                  </a:ext>
                </a:extLst>
              </p:cNvPr>
              <p:cNvCxnSpPr>
                <a:cxnSpLocks noChangeShapeType="1"/>
                <a:endCxn id="5" idx="3"/>
              </p:cNvCxnSpPr>
              <p:nvPr/>
            </p:nvCxnSpPr>
            <p:spPr bwMode="auto">
              <a:xfrm flipH="1">
                <a:off x="-2410" y="4557"/>
                <a:ext cx="613" cy="1078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C7107B-DBC5-41D2-B678-4D64A47CCE3A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flipH="1">
              <a:off x="-5076825" y="487051"/>
              <a:ext cx="341548" cy="957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A48F7A-1C5D-4A69-B6C5-C160FC6F7ABB}"/>
              </a:ext>
            </a:extLst>
          </p:cNvPr>
          <p:cNvGrpSpPr/>
          <p:nvPr/>
        </p:nvGrpSpPr>
        <p:grpSpPr>
          <a:xfrm>
            <a:off x="1532966" y="1143000"/>
            <a:ext cx="7534834" cy="3585382"/>
            <a:chOff x="1228168" y="1143000"/>
            <a:chExt cx="7534834" cy="358538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E40519-8FAA-4978-84FE-0378B45845FE}"/>
                </a:ext>
              </a:extLst>
            </p:cNvPr>
            <p:cNvSpPr txBox="1"/>
            <p:nvPr/>
          </p:nvSpPr>
          <p:spPr>
            <a:xfrm>
              <a:off x="5181600" y="3178314"/>
              <a:ext cx="3581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 rtl="1">
                <a:buFont typeface="Wingdings" panose="05000000000000000000" pitchFamily="2" charset="2"/>
                <a:buChar char="v"/>
              </a:pPr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توکل، رضا و تسلیم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73C562-0035-4EC8-8B81-AB4ED4CE759D}"/>
                </a:ext>
              </a:extLst>
            </p:cNvPr>
            <p:cNvSpPr txBox="1"/>
            <p:nvPr/>
          </p:nvSpPr>
          <p:spPr>
            <a:xfrm>
              <a:off x="3581400" y="11430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مفهوم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9B8D35-FB5E-404A-A8DC-064B1C850875}"/>
                </a:ext>
              </a:extLst>
            </p:cNvPr>
            <p:cNvSpPr txBox="1"/>
            <p:nvPr/>
          </p:nvSpPr>
          <p:spPr>
            <a:xfrm>
              <a:off x="3786128" y="1600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اهمیت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37FCC6-AC52-48D1-A86E-E65442345481}"/>
                </a:ext>
              </a:extLst>
            </p:cNvPr>
            <p:cNvSpPr txBox="1"/>
            <p:nvPr/>
          </p:nvSpPr>
          <p:spPr>
            <a:xfrm>
              <a:off x="2467974" y="2052935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انواع تسلیم و رضا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B29258-030B-4735-82F1-3921B7032C4D}"/>
                </a:ext>
              </a:extLst>
            </p:cNvPr>
            <p:cNvSpPr txBox="1"/>
            <p:nvPr/>
          </p:nvSpPr>
          <p:spPr>
            <a:xfrm>
              <a:off x="2743202" y="2510135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انواع مصائب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E25BDD-8C2D-4276-B58A-EE33BC513FB2}"/>
                </a:ext>
              </a:extLst>
            </p:cNvPr>
            <p:cNvSpPr txBox="1"/>
            <p:nvPr/>
          </p:nvSpPr>
          <p:spPr>
            <a:xfrm>
              <a:off x="1228168" y="2967335"/>
              <a:ext cx="4334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لوازم تحصیل رضا و تسلیم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E98261-7C44-480C-9052-1E074604B714}"/>
                </a:ext>
              </a:extLst>
            </p:cNvPr>
            <p:cNvSpPr txBox="1"/>
            <p:nvPr/>
          </p:nvSpPr>
          <p:spPr>
            <a:xfrm>
              <a:off x="3758733" y="4266717"/>
              <a:ext cx="1392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آثار رضا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981D6B-B00F-44B8-9C4B-E5CF1A489144}"/>
                </a:ext>
              </a:extLst>
            </p:cNvPr>
            <p:cNvGrpSpPr/>
            <p:nvPr/>
          </p:nvGrpSpPr>
          <p:grpSpPr>
            <a:xfrm>
              <a:off x="4939004" y="1425332"/>
              <a:ext cx="623596" cy="3115235"/>
              <a:chOff x="-815879" y="-1620637"/>
              <a:chExt cx="1215169" cy="403536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8D908FB-70C9-42E0-A9A6-28D0B7D70A14}"/>
                  </a:ext>
                </a:extLst>
              </p:cNvPr>
              <p:cNvGrpSpPr/>
              <p:nvPr/>
            </p:nvGrpSpPr>
            <p:grpSpPr>
              <a:xfrm>
                <a:off x="-815875" y="-1620637"/>
                <a:ext cx="1215165" cy="2625563"/>
                <a:chOff x="-820012" y="-1620637"/>
                <a:chExt cx="1215165" cy="2625563"/>
              </a:xfrm>
            </p:grpSpPr>
            <p:cxnSp>
              <p:nvCxnSpPr>
                <p:cNvPr id="28" name="AutoShape 16">
                  <a:extLst>
                    <a:ext uri="{FF2B5EF4-FFF2-40B4-BE49-F238E27FC236}">
                      <a16:creationId xmlns:a16="http://schemas.microsoft.com/office/drawing/2014/main" id="{B2B85E3E-49AE-4EAF-8AFA-F53EDE39497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-743134" y="-430373"/>
                  <a:ext cx="1136915" cy="1433399"/>
                </a:xfrm>
                <a:prstGeom prst="straightConnector1">
                  <a:avLst/>
                </a:prstGeom>
                <a:ln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BCB76C0-1F9F-498F-B8D2-495A673DC5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799130" y="-1003149"/>
                  <a:ext cx="1193652" cy="20080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39C37B6-A72C-402C-A523-CAAC7046B4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820012" y="-1620637"/>
                  <a:ext cx="1215165" cy="2625314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31C7617-3128-4162-9FF3-4FDA5F354E1F}"/>
                  </a:ext>
                </a:extLst>
              </p:cNvPr>
              <p:cNvGrpSpPr/>
              <p:nvPr/>
            </p:nvGrpSpPr>
            <p:grpSpPr>
              <a:xfrm flipV="1">
                <a:off x="-815879" y="129702"/>
                <a:ext cx="1212835" cy="2285023"/>
                <a:chOff x="-815879" y="-408511"/>
                <a:chExt cx="1212835" cy="2285023"/>
              </a:xfrm>
            </p:grpSpPr>
            <p:cxnSp>
              <p:nvCxnSpPr>
                <p:cNvPr id="25" name="AutoShape 14">
                  <a:extLst>
                    <a:ext uri="{FF2B5EF4-FFF2-40B4-BE49-F238E27FC236}">
                      <a16:creationId xmlns:a16="http://schemas.microsoft.com/office/drawing/2014/main" id="{072A887C-56EF-4CA9-B703-E439110D5D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-739738" y="1003519"/>
                  <a:ext cx="1136694" cy="280753"/>
                </a:xfrm>
                <a:prstGeom prst="straightConnector1">
                  <a:avLst/>
                </a:prstGeom>
                <a:ln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AutoShape 16">
                  <a:extLst>
                    <a:ext uri="{FF2B5EF4-FFF2-40B4-BE49-F238E27FC236}">
                      <a16:creationId xmlns:a16="http://schemas.microsoft.com/office/drawing/2014/main" id="{542D0F6C-C22B-4056-AD44-25E7CFC7982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-739738" y="1003023"/>
                  <a:ext cx="1133521" cy="873489"/>
                </a:xfrm>
                <a:prstGeom prst="straightConnector1">
                  <a:avLst/>
                </a:prstGeom>
                <a:ln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4F16AD2-4E83-40A9-B212-8E42A1EE16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815879" y="-408511"/>
                  <a:ext cx="1211031" cy="1413186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767CB25-C96F-43AA-BA75-1B51BA736642}"/>
              </a:ext>
            </a:extLst>
          </p:cNvPr>
          <p:cNvSpPr txBox="1"/>
          <p:nvPr/>
        </p:nvSpPr>
        <p:spPr>
          <a:xfrm>
            <a:off x="2774736" y="524460"/>
            <a:ext cx="359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5962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5AB66-9139-4329-BADC-F4A1AD1C8430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4EA50-D845-42A6-87EC-A2E989D11FA8}"/>
              </a:ext>
            </a:extLst>
          </p:cNvPr>
          <p:cNvSpPr txBox="1"/>
          <p:nvPr/>
        </p:nvSpPr>
        <p:spPr>
          <a:xfrm>
            <a:off x="5715000" y="310583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رجاء خائفانه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84C6D-3D44-4CA3-A595-380A7F8D18C4}"/>
              </a:ext>
            </a:extLst>
          </p:cNvPr>
          <p:cNvSpPr txBox="1"/>
          <p:nvPr/>
        </p:nvSpPr>
        <p:spPr>
          <a:xfrm>
            <a:off x="3657600" y="137160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مقدمه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BFDAB-C814-490F-8235-7FD926CB319A}"/>
              </a:ext>
            </a:extLst>
          </p:cNvPr>
          <p:cNvSpPr txBox="1"/>
          <p:nvPr/>
        </p:nvSpPr>
        <p:spPr>
          <a:xfrm>
            <a:off x="3962400" y="204798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مفهوم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EC52F-BE63-4259-A96D-2D633E888197}"/>
              </a:ext>
            </a:extLst>
          </p:cNvPr>
          <p:cNvSpPr txBox="1"/>
          <p:nvPr/>
        </p:nvSpPr>
        <p:spPr>
          <a:xfrm>
            <a:off x="3048000" y="273378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مراتب رجاء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D96CA-F9A2-42C2-8039-AB5642BC3994}"/>
              </a:ext>
            </a:extLst>
          </p:cNvPr>
          <p:cNvSpPr txBox="1"/>
          <p:nvPr/>
        </p:nvSpPr>
        <p:spPr>
          <a:xfrm>
            <a:off x="2057400" y="341958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اقسام خوف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E16D2-6D15-41AC-BFB5-027BCBC09F15}"/>
              </a:ext>
            </a:extLst>
          </p:cNvPr>
          <p:cNvSpPr txBox="1"/>
          <p:nvPr/>
        </p:nvSpPr>
        <p:spPr>
          <a:xfrm>
            <a:off x="3048000" y="410538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رجاء غلط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F0535-6C47-4B92-AC20-A696CFA02D5F}"/>
              </a:ext>
            </a:extLst>
          </p:cNvPr>
          <p:cNvSpPr txBox="1"/>
          <p:nvPr/>
        </p:nvSpPr>
        <p:spPr>
          <a:xfrm>
            <a:off x="1600200" y="4791189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چرایی تقارن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4548E3-E29A-408F-A78E-6C57D7157D80}"/>
              </a:ext>
            </a:extLst>
          </p:cNvPr>
          <p:cNvGrpSpPr/>
          <p:nvPr/>
        </p:nvGrpSpPr>
        <p:grpSpPr>
          <a:xfrm>
            <a:off x="5486400" y="1633212"/>
            <a:ext cx="783907" cy="3419588"/>
            <a:chOff x="-54316" y="-1141027"/>
            <a:chExt cx="784257" cy="342037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D97D4CA-7CC0-4185-ADD2-DAF7D854A2C3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flipH="1" flipV="1">
              <a:off x="-54316" y="-1141027"/>
              <a:ext cx="782196" cy="177010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3676EE76-E2F5-4AE5-A41C-07BE946C96F5}"/>
                </a:ext>
              </a:extLst>
            </p:cNvPr>
            <p:cNvCxnSpPr>
              <a:cxnSpLocks noChangeShapeType="1"/>
              <a:endCxn id="5" idx="3"/>
            </p:cNvCxnSpPr>
            <p:nvPr/>
          </p:nvCxnSpPr>
          <p:spPr bwMode="auto">
            <a:xfrm flipH="1" flipV="1">
              <a:off x="-54316" y="-464484"/>
              <a:ext cx="784257" cy="1093526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>
              <a:extLst>
                <a:ext uri="{FF2B5EF4-FFF2-40B4-BE49-F238E27FC236}">
                  <a16:creationId xmlns:a16="http://schemas.microsoft.com/office/drawing/2014/main" id="{2F5D2A1B-3855-4354-A8C1-C960AAD8D168}"/>
                </a:ext>
              </a:extLst>
            </p:cNvPr>
            <p:cNvCxnSpPr>
              <a:cxnSpLocks noChangeShapeType="1"/>
              <a:endCxn id="6" idx="3"/>
            </p:cNvCxnSpPr>
            <p:nvPr/>
          </p:nvCxnSpPr>
          <p:spPr bwMode="auto">
            <a:xfrm flipH="1" flipV="1">
              <a:off x="-54316" y="221475"/>
              <a:ext cx="781710" cy="404159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D7BFC145-9CC6-456C-98A5-7D99DE4A8C42}"/>
                </a:ext>
              </a:extLst>
            </p:cNvPr>
            <p:cNvCxnSpPr>
              <a:cxnSpLocks noChangeShapeType="1"/>
              <a:endCxn id="7" idx="3"/>
            </p:cNvCxnSpPr>
            <p:nvPr/>
          </p:nvCxnSpPr>
          <p:spPr bwMode="auto">
            <a:xfrm flipH="1">
              <a:off x="-54316" y="628022"/>
              <a:ext cx="779231" cy="279412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9110E8-74F5-4E7D-9F82-991DB85B61F7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-54316" y="628022"/>
              <a:ext cx="776203" cy="165132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5ACB89-32D7-4762-B939-A964869803A6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>
              <a:off x="-54316" y="628022"/>
              <a:ext cx="776840" cy="96537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781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7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82AEE-BB4F-4BD1-8BFC-6C93AD20BD9C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39C93-9275-41F4-B0A3-661CE6CADF58}"/>
              </a:ext>
            </a:extLst>
          </p:cNvPr>
          <p:cNvSpPr txBox="1"/>
          <p:nvPr/>
        </p:nvSpPr>
        <p:spPr>
          <a:xfrm>
            <a:off x="6096000" y="1143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 خائفانه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6BDAB-8E6C-41A1-BA0E-216C311E2607}"/>
              </a:ext>
            </a:extLst>
          </p:cNvPr>
          <p:cNvSpPr txBox="1"/>
          <p:nvPr/>
        </p:nvSpPr>
        <p:spPr>
          <a:xfrm>
            <a:off x="6705600" y="167947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مقدمه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ADEAD-7808-4F94-9701-464726062311}"/>
              </a:ext>
            </a:extLst>
          </p:cNvPr>
          <p:cNvSpPr txBox="1"/>
          <p:nvPr/>
        </p:nvSpPr>
        <p:spPr>
          <a:xfrm>
            <a:off x="4380420" y="2327589"/>
            <a:ext cx="3581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انسان دارای حب ذات</a:t>
            </a:r>
          </a:p>
          <a:p>
            <a:pPr algn="r" rtl="1"/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D6B02-5CAB-4662-A23D-76E62767F9A7}"/>
              </a:ext>
            </a:extLst>
          </p:cNvPr>
          <p:cNvSpPr txBox="1"/>
          <p:nvPr/>
        </p:nvSpPr>
        <p:spPr>
          <a:xfrm>
            <a:off x="3378135" y="182880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حب بقاء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DE8F4-D7CB-4232-A705-9CDD1C3E2CF7}"/>
              </a:ext>
            </a:extLst>
          </p:cNvPr>
          <p:cNvSpPr txBox="1"/>
          <p:nvPr/>
        </p:nvSpPr>
        <p:spPr>
          <a:xfrm>
            <a:off x="2768535" y="233213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حب کمال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8AB69-9550-4DE8-81E1-237D4A538398}"/>
              </a:ext>
            </a:extLst>
          </p:cNvPr>
          <p:cNvSpPr txBox="1"/>
          <p:nvPr/>
        </p:nvSpPr>
        <p:spPr>
          <a:xfrm>
            <a:off x="3454335" y="284057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حب لذت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60271-6C6B-4946-8B4D-8BDD8DA67418}"/>
              </a:ext>
            </a:extLst>
          </p:cNvPr>
          <p:cNvSpPr txBox="1"/>
          <p:nvPr/>
        </p:nvSpPr>
        <p:spPr>
          <a:xfrm>
            <a:off x="3558025" y="3612188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رفتار انسان در راستای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0CB8C-52C9-40A6-A9FB-625B0CCC9F5B}"/>
              </a:ext>
            </a:extLst>
          </p:cNvPr>
          <p:cNvSpPr txBox="1"/>
          <p:nvPr/>
        </p:nvSpPr>
        <p:spPr>
          <a:xfrm>
            <a:off x="2438400" y="335280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جلب منفعت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C93EAB-DE1D-4CD2-A19B-F01E751F41A9}"/>
              </a:ext>
            </a:extLst>
          </p:cNvPr>
          <p:cNvSpPr txBox="1"/>
          <p:nvPr/>
        </p:nvSpPr>
        <p:spPr>
          <a:xfrm>
            <a:off x="2667000" y="39480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دفع ضرر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894EB246-9D2C-46BE-8DAB-C3B9738EB223}"/>
              </a:ext>
            </a:extLst>
          </p:cNvPr>
          <p:cNvSpPr/>
          <p:nvPr/>
        </p:nvSpPr>
        <p:spPr>
          <a:xfrm>
            <a:off x="3344898" y="1779344"/>
            <a:ext cx="292035" cy="145084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1A4FA9-E07E-487A-B98D-63A97AF0408E}"/>
              </a:ext>
            </a:extLst>
          </p:cNvPr>
          <p:cNvSpPr txBox="1"/>
          <p:nvPr/>
        </p:nvSpPr>
        <p:spPr>
          <a:xfrm>
            <a:off x="4777225" y="479269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واکنش انسان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0893C9-E21F-4CF1-9AFD-CD8430D7A9CF}"/>
              </a:ext>
            </a:extLst>
          </p:cNvPr>
          <p:cNvSpPr txBox="1"/>
          <p:nvPr/>
        </p:nvSpPr>
        <p:spPr>
          <a:xfrm>
            <a:off x="3472545" y="4434768"/>
            <a:ext cx="156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غیراختیاری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2E53E7-9359-4CDE-8FFC-7A9BF3490BC4}"/>
              </a:ext>
            </a:extLst>
          </p:cNvPr>
          <p:cNvSpPr txBox="1"/>
          <p:nvPr/>
        </p:nvSpPr>
        <p:spPr>
          <a:xfrm>
            <a:off x="3124200" y="5159218"/>
            <a:ext cx="191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اختیاری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BF69469-61F1-435D-A830-7993B18BD9B9}"/>
              </a:ext>
            </a:extLst>
          </p:cNvPr>
          <p:cNvGrpSpPr/>
          <p:nvPr/>
        </p:nvGrpSpPr>
        <p:grpSpPr>
          <a:xfrm>
            <a:off x="4178235" y="3583633"/>
            <a:ext cx="304804" cy="625436"/>
            <a:chOff x="-2589" y="-264997"/>
            <a:chExt cx="112340" cy="422262"/>
          </a:xfrm>
        </p:grpSpPr>
        <p:cxnSp>
          <p:nvCxnSpPr>
            <p:cNvPr id="36" name="AutoShape 7">
              <a:extLst>
                <a:ext uri="{FF2B5EF4-FFF2-40B4-BE49-F238E27FC236}">
                  <a16:creationId xmlns:a16="http://schemas.microsoft.com/office/drawing/2014/main" id="{ABCF4526-F561-4C75-90F0-06E5E8375B03}"/>
                </a:ext>
              </a:extLst>
            </p:cNvPr>
            <p:cNvCxnSpPr>
              <a:cxnSpLocks noChangeShapeType="1"/>
              <a:endCxn id="10" idx="3"/>
            </p:cNvCxnSpPr>
            <p:nvPr/>
          </p:nvCxnSpPr>
          <p:spPr bwMode="auto">
            <a:xfrm flipH="1" flipV="1">
              <a:off x="2116" y="-264997"/>
              <a:ext cx="107635" cy="194873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7">
              <a:extLst>
                <a:ext uri="{FF2B5EF4-FFF2-40B4-BE49-F238E27FC236}">
                  <a16:creationId xmlns:a16="http://schemas.microsoft.com/office/drawing/2014/main" id="{174821E6-F8D1-496D-B1DA-0CE83BF4BB51}"/>
                </a:ext>
              </a:extLst>
            </p:cNvPr>
            <p:cNvCxnSpPr>
              <a:cxnSpLocks noChangeShapeType="1"/>
              <a:stCxn id="11" idx="3"/>
            </p:cNvCxnSpPr>
            <p:nvPr/>
          </p:nvCxnSpPr>
          <p:spPr bwMode="auto">
            <a:xfrm flipV="1">
              <a:off x="-2589" y="-72145"/>
              <a:ext cx="110030" cy="22941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8C0367A-B787-4809-ABC6-9298453EC2E6}"/>
              </a:ext>
            </a:extLst>
          </p:cNvPr>
          <p:cNvGrpSpPr/>
          <p:nvPr/>
        </p:nvGrpSpPr>
        <p:grpSpPr>
          <a:xfrm>
            <a:off x="5040087" y="4665601"/>
            <a:ext cx="351422" cy="721477"/>
            <a:chOff x="-19770" y="-244509"/>
            <a:chExt cx="129522" cy="487104"/>
          </a:xfrm>
        </p:grpSpPr>
        <p:cxnSp>
          <p:nvCxnSpPr>
            <p:cNvPr id="46" name="AutoShape 7">
              <a:extLst>
                <a:ext uri="{FF2B5EF4-FFF2-40B4-BE49-F238E27FC236}">
                  <a16:creationId xmlns:a16="http://schemas.microsoft.com/office/drawing/2014/main" id="{A7BA2A87-81AE-4926-A641-A030EBF4CFCA}"/>
                </a:ext>
              </a:extLst>
            </p:cNvPr>
            <p:cNvCxnSpPr>
              <a:cxnSpLocks noChangeShapeType="1"/>
              <a:endCxn id="33" idx="3"/>
            </p:cNvCxnSpPr>
            <p:nvPr/>
          </p:nvCxnSpPr>
          <p:spPr bwMode="auto">
            <a:xfrm flipH="1" flipV="1">
              <a:off x="-19770" y="-244509"/>
              <a:ext cx="129522" cy="258258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">
              <a:extLst>
                <a:ext uri="{FF2B5EF4-FFF2-40B4-BE49-F238E27FC236}">
                  <a16:creationId xmlns:a16="http://schemas.microsoft.com/office/drawing/2014/main" id="{00C55332-A5BE-40CE-95CF-C0545E80C0EA}"/>
                </a:ext>
              </a:extLst>
            </p:cNvPr>
            <p:cNvCxnSpPr>
              <a:cxnSpLocks noChangeShapeType="1"/>
              <a:stCxn id="34" idx="3"/>
            </p:cNvCxnSpPr>
            <p:nvPr/>
          </p:nvCxnSpPr>
          <p:spPr bwMode="auto">
            <a:xfrm flipV="1">
              <a:off x="-9632" y="11730"/>
              <a:ext cx="117073" cy="23086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FE2D974-7AFC-4679-AACF-6450A6266684}"/>
              </a:ext>
            </a:extLst>
          </p:cNvPr>
          <p:cNvCxnSpPr/>
          <p:nvPr/>
        </p:nvCxnSpPr>
        <p:spPr>
          <a:xfrm flipH="1">
            <a:off x="7215625" y="3886200"/>
            <a:ext cx="510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8212634-45CC-4A0C-9D28-1639A5C85CEC}"/>
              </a:ext>
            </a:extLst>
          </p:cNvPr>
          <p:cNvCxnSpPr/>
          <p:nvPr/>
        </p:nvCxnSpPr>
        <p:spPr>
          <a:xfrm flipH="1">
            <a:off x="2768535" y="2504763"/>
            <a:ext cx="510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Left Brace 52">
            <a:extLst>
              <a:ext uri="{FF2B5EF4-FFF2-40B4-BE49-F238E27FC236}">
                <a16:creationId xmlns:a16="http://schemas.microsoft.com/office/drawing/2014/main" id="{943AE4D7-F111-4FAF-9E1E-C2FD62E8E7A7}"/>
              </a:ext>
            </a:extLst>
          </p:cNvPr>
          <p:cNvSpPr/>
          <p:nvPr/>
        </p:nvSpPr>
        <p:spPr>
          <a:xfrm>
            <a:off x="2242895" y="3423902"/>
            <a:ext cx="245715" cy="91698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B2136EF-6AE6-4CAC-A6FA-FFBE21D68937}"/>
              </a:ext>
            </a:extLst>
          </p:cNvPr>
          <p:cNvCxnSpPr/>
          <p:nvPr/>
        </p:nvCxnSpPr>
        <p:spPr>
          <a:xfrm flipH="1">
            <a:off x="7215625" y="5055180"/>
            <a:ext cx="510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4AF21DD-EC6A-4A45-B38D-97F0B31423C0}"/>
              </a:ext>
            </a:extLst>
          </p:cNvPr>
          <p:cNvCxnSpPr/>
          <p:nvPr/>
        </p:nvCxnSpPr>
        <p:spPr>
          <a:xfrm flipH="1">
            <a:off x="1600200" y="3882396"/>
            <a:ext cx="510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CEAAE78-2FEB-4EF8-96C7-D09206638464}"/>
              </a:ext>
            </a:extLst>
          </p:cNvPr>
          <p:cNvSpPr txBox="1"/>
          <p:nvPr/>
        </p:nvSpPr>
        <p:spPr>
          <a:xfrm>
            <a:off x="2106797" y="481016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غضبیه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AE4DDAE-E2D1-4538-A8E6-96BBCF0BAC1E}"/>
              </a:ext>
            </a:extLst>
          </p:cNvPr>
          <p:cNvSpPr txBox="1"/>
          <p:nvPr/>
        </p:nvSpPr>
        <p:spPr>
          <a:xfrm>
            <a:off x="2242893" y="515921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شهویه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241513-9DD2-475A-A76D-35C84DC7A442}"/>
              </a:ext>
            </a:extLst>
          </p:cNvPr>
          <p:cNvSpPr txBox="1"/>
          <p:nvPr/>
        </p:nvSpPr>
        <p:spPr>
          <a:xfrm>
            <a:off x="2700093" y="555972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ناطقه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437E10D-5147-42C4-9934-EBD2504947CF}"/>
              </a:ext>
            </a:extLst>
          </p:cNvPr>
          <p:cNvGrpSpPr>
            <a:grpSpLocks/>
          </p:cNvGrpSpPr>
          <p:nvPr/>
        </p:nvGrpSpPr>
        <p:grpSpPr bwMode="auto">
          <a:xfrm>
            <a:off x="4923765" y="2059565"/>
            <a:ext cx="292035" cy="1011555"/>
            <a:chOff x="5519" y="3506"/>
            <a:chExt cx="341" cy="1593"/>
          </a:xfrm>
        </p:grpSpPr>
        <p:cxnSp>
          <p:nvCxnSpPr>
            <p:cNvPr id="73" name="AutoShape 3">
              <a:extLst>
                <a:ext uri="{FF2B5EF4-FFF2-40B4-BE49-F238E27FC236}">
                  <a16:creationId xmlns:a16="http://schemas.microsoft.com/office/drawing/2014/main" id="{CA116464-6DC5-48BD-A23B-C16E832F05BB}"/>
                </a:ext>
              </a:extLst>
            </p:cNvPr>
            <p:cNvCxnSpPr>
              <a:cxnSpLocks noChangeShapeType="1"/>
              <a:endCxn id="6" idx="3"/>
            </p:cNvCxnSpPr>
            <p:nvPr/>
          </p:nvCxnSpPr>
          <p:spPr bwMode="auto">
            <a:xfrm flipH="1" flipV="1">
              <a:off x="5583" y="3506"/>
              <a:ext cx="277" cy="764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4">
              <a:extLst>
                <a:ext uri="{FF2B5EF4-FFF2-40B4-BE49-F238E27FC236}">
                  <a16:creationId xmlns:a16="http://schemas.microsoft.com/office/drawing/2014/main" id="{19781E59-172C-40F6-8F1E-D5E59F2BF596}"/>
                </a:ext>
              </a:extLst>
            </p:cNvPr>
            <p:cNvCxnSpPr>
              <a:cxnSpLocks noChangeShapeType="1"/>
              <a:endCxn id="8" idx="3"/>
            </p:cNvCxnSpPr>
            <p:nvPr/>
          </p:nvCxnSpPr>
          <p:spPr bwMode="auto">
            <a:xfrm flipH="1">
              <a:off x="5583" y="4270"/>
              <a:ext cx="277" cy="829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5">
              <a:extLst>
                <a:ext uri="{FF2B5EF4-FFF2-40B4-BE49-F238E27FC236}">
                  <a16:creationId xmlns:a16="http://schemas.microsoft.com/office/drawing/2014/main" id="{160A0E88-D885-4F5B-BEB5-6D45579C66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519" y="4270"/>
              <a:ext cx="341" cy="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D9CC3D1-7F7B-40D0-8160-6F571D957868}"/>
              </a:ext>
            </a:extLst>
          </p:cNvPr>
          <p:cNvGrpSpPr>
            <a:grpSpLocks/>
          </p:cNvGrpSpPr>
          <p:nvPr/>
        </p:nvGrpSpPr>
        <p:grpSpPr bwMode="auto">
          <a:xfrm>
            <a:off x="3684712" y="4989478"/>
            <a:ext cx="232451" cy="801370"/>
            <a:chOff x="5510" y="3625"/>
            <a:chExt cx="350" cy="1262"/>
          </a:xfrm>
        </p:grpSpPr>
        <p:cxnSp>
          <p:nvCxnSpPr>
            <p:cNvPr id="79" name="AutoShape 3">
              <a:extLst>
                <a:ext uri="{FF2B5EF4-FFF2-40B4-BE49-F238E27FC236}">
                  <a16:creationId xmlns:a16="http://schemas.microsoft.com/office/drawing/2014/main" id="{0D9BF99A-6271-49C6-82BD-B9FFFFE64E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510" y="3625"/>
              <a:ext cx="350" cy="64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4">
              <a:extLst>
                <a:ext uri="{FF2B5EF4-FFF2-40B4-BE49-F238E27FC236}">
                  <a16:creationId xmlns:a16="http://schemas.microsoft.com/office/drawing/2014/main" id="{AA83E5D7-AF9A-4D87-86B9-BB4DFA1625A8}"/>
                </a:ext>
              </a:extLst>
            </p:cNvPr>
            <p:cNvCxnSpPr>
              <a:cxnSpLocks noChangeShapeType="1"/>
              <a:endCxn id="69" idx="3"/>
            </p:cNvCxnSpPr>
            <p:nvPr/>
          </p:nvCxnSpPr>
          <p:spPr bwMode="auto">
            <a:xfrm flipH="1">
              <a:off x="5519" y="4270"/>
              <a:ext cx="341" cy="617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5">
              <a:extLst>
                <a:ext uri="{FF2B5EF4-FFF2-40B4-BE49-F238E27FC236}">
                  <a16:creationId xmlns:a16="http://schemas.microsoft.com/office/drawing/2014/main" id="{D74C79BD-3F22-459E-B535-441668307E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519" y="4270"/>
              <a:ext cx="341" cy="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8011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0E3E50-523A-4945-BB20-E9442542DA18}"/>
              </a:ext>
            </a:extLst>
          </p:cNvPr>
          <p:cNvSpPr txBox="1"/>
          <p:nvPr/>
        </p:nvSpPr>
        <p:spPr>
          <a:xfrm>
            <a:off x="5791200" y="312420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 خائفانه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B3AAA-D460-4269-9B8C-827769FC76B8}"/>
              </a:ext>
            </a:extLst>
          </p:cNvPr>
          <p:cNvSpPr txBox="1"/>
          <p:nvPr/>
        </p:nvSpPr>
        <p:spPr>
          <a:xfrm>
            <a:off x="4038600" y="138996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مقدمه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51BCF-608B-4F91-8512-AE0FF7C4438D}"/>
              </a:ext>
            </a:extLst>
          </p:cNvPr>
          <p:cNvSpPr txBox="1"/>
          <p:nvPr/>
        </p:nvSpPr>
        <p:spPr>
          <a:xfrm>
            <a:off x="4343400" y="224358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مفهوم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41300-A166-455A-81C6-C198A5DDBCB3}"/>
              </a:ext>
            </a:extLst>
          </p:cNvPr>
          <p:cNvSpPr txBox="1"/>
          <p:nvPr/>
        </p:nvSpPr>
        <p:spPr>
          <a:xfrm>
            <a:off x="3429000" y="359024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مراتب رجاء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E2CED-F950-4AF5-8493-6E559721AEBB}"/>
              </a:ext>
            </a:extLst>
          </p:cNvPr>
          <p:cNvSpPr txBox="1"/>
          <p:nvPr/>
        </p:nvSpPr>
        <p:spPr>
          <a:xfrm>
            <a:off x="2438400" y="4123877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اقسام خوف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7B60B-02A4-4E56-AA29-F49FA2A7CD13}"/>
              </a:ext>
            </a:extLst>
          </p:cNvPr>
          <p:cNvSpPr txBox="1"/>
          <p:nvPr/>
        </p:nvSpPr>
        <p:spPr>
          <a:xfrm>
            <a:off x="3429000" y="465751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 غلط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52C30-CC77-4C8A-8C36-35441A4971AD}"/>
              </a:ext>
            </a:extLst>
          </p:cNvPr>
          <p:cNvSpPr txBox="1"/>
          <p:nvPr/>
        </p:nvSpPr>
        <p:spPr>
          <a:xfrm>
            <a:off x="1981200" y="516246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چرایی تقارن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C83DE9-9E3F-459C-9394-7C588DC2058D}"/>
              </a:ext>
            </a:extLst>
          </p:cNvPr>
          <p:cNvGrpSpPr/>
          <p:nvPr/>
        </p:nvGrpSpPr>
        <p:grpSpPr>
          <a:xfrm>
            <a:off x="5867400" y="1620801"/>
            <a:ext cx="690176" cy="3772497"/>
            <a:chOff x="-265477" y="-1075761"/>
            <a:chExt cx="690484" cy="377336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55D9416-C5FC-4F70-ADBF-C8AC83CD0BF5}"/>
                </a:ext>
              </a:extLst>
            </p:cNvPr>
            <p:cNvCxnSpPr>
              <a:cxnSpLocks/>
              <a:endCxn id="3" idx="3"/>
            </p:cNvCxnSpPr>
            <p:nvPr/>
          </p:nvCxnSpPr>
          <p:spPr>
            <a:xfrm flipH="1" flipV="1">
              <a:off x="-265477" y="-1075761"/>
              <a:ext cx="688423" cy="172320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AutoShape 14">
              <a:extLst>
                <a:ext uri="{FF2B5EF4-FFF2-40B4-BE49-F238E27FC236}">
                  <a16:creationId xmlns:a16="http://schemas.microsoft.com/office/drawing/2014/main" id="{7C70CE72-7A0F-4F8C-AFE6-72BCD74B6AF5}"/>
                </a:ext>
              </a:extLst>
            </p:cNvPr>
            <p:cNvCxnSpPr>
              <a:cxnSpLocks noChangeShapeType="1"/>
              <a:endCxn id="4" idx="3"/>
            </p:cNvCxnSpPr>
            <p:nvPr/>
          </p:nvCxnSpPr>
          <p:spPr bwMode="auto">
            <a:xfrm flipH="1" flipV="1">
              <a:off x="-265477" y="-221951"/>
              <a:ext cx="690484" cy="86936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6">
              <a:extLst>
                <a:ext uri="{FF2B5EF4-FFF2-40B4-BE49-F238E27FC236}">
                  <a16:creationId xmlns:a16="http://schemas.microsoft.com/office/drawing/2014/main" id="{C2F0B1C7-C7D7-4A40-802F-1E3EDDDF62F0}"/>
                </a:ext>
              </a:extLst>
            </p:cNvPr>
            <p:cNvCxnSpPr>
              <a:cxnSpLocks noChangeShapeType="1"/>
              <a:endCxn id="5" idx="3"/>
            </p:cNvCxnSpPr>
            <p:nvPr/>
          </p:nvCxnSpPr>
          <p:spPr bwMode="auto">
            <a:xfrm flipH="1">
              <a:off x="-265477" y="644006"/>
              <a:ext cx="687937" cy="481016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4C053F63-1D44-4937-83AB-FF99B67363F7}"/>
                </a:ext>
              </a:extLst>
            </p:cNvPr>
            <p:cNvCxnSpPr>
              <a:cxnSpLocks noChangeShapeType="1"/>
              <a:endCxn id="6" idx="3"/>
            </p:cNvCxnSpPr>
            <p:nvPr/>
          </p:nvCxnSpPr>
          <p:spPr bwMode="auto">
            <a:xfrm flipH="1">
              <a:off x="-265477" y="646393"/>
              <a:ext cx="685458" cy="1012387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F400BE-E60C-45C2-90B4-EEE7F678979F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>
              <a:off x="-265477" y="646393"/>
              <a:ext cx="682430" cy="205121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2B548D-93F2-42AC-8567-8063C40B7708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-265477" y="646393"/>
              <a:ext cx="683067" cy="154614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B611727-332F-43ED-9080-C394EC2085D5}"/>
              </a:ext>
            </a:extLst>
          </p:cNvPr>
          <p:cNvSpPr txBox="1"/>
          <p:nvPr/>
        </p:nvSpPr>
        <p:spPr>
          <a:xfrm>
            <a:off x="3348425" y="1793459"/>
            <a:ext cx="122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0D8482-DE5E-42A4-9525-BFD94639DAF2}"/>
              </a:ext>
            </a:extLst>
          </p:cNvPr>
          <p:cNvSpPr txBox="1"/>
          <p:nvPr/>
        </p:nvSpPr>
        <p:spPr>
          <a:xfrm>
            <a:off x="2775157" y="2255124"/>
            <a:ext cx="179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خوف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68097-41B8-4982-8B87-7A1F3BA86A39}"/>
              </a:ext>
            </a:extLst>
          </p:cNvPr>
          <p:cNvSpPr txBox="1"/>
          <p:nvPr/>
        </p:nvSpPr>
        <p:spPr>
          <a:xfrm>
            <a:off x="67450" y="2673500"/>
            <a:ext cx="450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نسبت خوف و رجاء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65A4E8-2938-47CC-B0B3-EE9D8249E95F}"/>
              </a:ext>
            </a:extLst>
          </p:cNvPr>
          <p:cNvSpPr txBox="1"/>
          <p:nvPr/>
        </p:nvSpPr>
        <p:spPr>
          <a:xfrm>
            <a:off x="170825" y="315351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latin typeface="AzarMehr Regular" pitchFamily="2" charset="-78"/>
                <a:cs typeface="AzarMehr Regular" pitchFamily="2" charset="-78"/>
              </a:rPr>
              <a:t>مکمل هم نه مقابل هم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2B528E78-16B6-44F4-A949-FB9B0EC3CAD7}"/>
              </a:ext>
            </a:extLst>
          </p:cNvPr>
          <p:cNvSpPr/>
          <p:nvPr/>
        </p:nvSpPr>
        <p:spPr>
          <a:xfrm>
            <a:off x="1447800" y="2828186"/>
            <a:ext cx="430150" cy="677014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2311DC-9CEE-426C-948C-A110533DCEE7}"/>
              </a:ext>
            </a:extLst>
          </p:cNvPr>
          <p:cNvGrpSpPr/>
          <p:nvPr/>
        </p:nvGrpSpPr>
        <p:grpSpPr>
          <a:xfrm>
            <a:off x="4572001" y="2024243"/>
            <a:ext cx="381001" cy="880110"/>
            <a:chOff x="0" y="-304800"/>
            <a:chExt cx="142875" cy="88011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6A964CA-7890-4E1D-B797-4558737CFB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304800"/>
              <a:ext cx="142875" cy="880110"/>
              <a:chOff x="1938" y="3231"/>
              <a:chExt cx="225" cy="1386"/>
            </a:xfrm>
          </p:grpSpPr>
          <p:cxnSp>
            <p:nvCxnSpPr>
              <p:cNvPr id="43" name="AutoShape 7">
                <a:extLst>
                  <a:ext uri="{FF2B5EF4-FFF2-40B4-BE49-F238E27FC236}">
                    <a16:creationId xmlns:a16="http://schemas.microsoft.com/office/drawing/2014/main" id="{21194B6B-5920-4863-9DDF-6C8037A3E4C5}"/>
                  </a:ext>
                </a:extLst>
              </p:cNvPr>
              <p:cNvCxnSpPr>
                <a:cxnSpLocks noChangeShapeType="1"/>
                <a:endCxn id="17" idx="3"/>
              </p:cNvCxnSpPr>
              <p:nvPr/>
            </p:nvCxnSpPr>
            <p:spPr bwMode="auto">
              <a:xfrm flipH="1" flipV="1">
                <a:off x="1941" y="3231"/>
                <a:ext cx="222" cy="744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7">
                <a:extLst>
                  <a:ext uri="{FF2B5EF4-FFF2-40B4-BE49-F238E27FC236}">
                    <a16:creationId xmlns:a16="http://schemas.microsoft.com/office/drawing/2014/main" id="{E6696ADE-8C0E-4728-925F-19075C138F2C}"/>
                  </a:ext>
                </a:extLst>
              </p:cNvPr>
              <p:cNvCxnSpPr>
                <a:cxnSpLocks noChangeShapeType="1"/>
                <a:endCxn id="19" idx="3"/>
              </p:cNvCxnSpPr>
              <p:nvPr/>
            </p:nvCxnSpPr>
            <p:spPr bwMode="auto">
              <a:xfrm flipH="1">
                <a:off x="1938" y="3975"/>
                <a:ext cx="225" cy="642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1745811-1E4A-4667-8AF6-D1F72FE1FCD8}"/>
                </a:ext>
              </a:extLst>
            </p:cNvPr>
            <p:cNvCxnSpPr/>
            <p:nvPr/>
          </p:nvCxnSpPr>
          <p:spPr>
            <a:xfrm flipH="1">
              <a:off x="0" y="166687"/>
              <a:ext cx="14287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F6CAD60-F320-4598-8A34-BD4947867E2D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4090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9EC720-8BFE-4F48-AD86-871D2B26B63A}"/>
              </a:ext>
            </a:extLst>
          </p:cNvPr>
          <p:cNvSpPr txBox="1"/>
          <p:nvPr/>
        </p:nvSpPr>
        <p:spPr>
          <a:xfrm>
            <a:off x="5791200" y="310583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 خائفانه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61AF8-5140-401F-939B-F7D0C1C00B06}"/>
              </a:ext>
            </a:extLst>
          </p:cNvPr>
          <p:cNvSpPr txBox="1"/>
          <p:nvPr/>
        </p:nvSpPr>
        <p:spPr>
          <a:xfrm>
            <a:off x="3916641" y="129540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مقدمه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5F51B-5516-41A7-A382-AE94631531A3}"/>
              </a:ext>
            </a:extLst>
          </p:cNvPr>
          <p:cNvSpPr txBox="1"/>
          <p:nvPr/>
        </p:nvSpPr>
        <p:spPr>
          <a:xfrm>
            <a:off x="4217730" y="187309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مفهوم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D4C23-6F46-41CE-A704-F07260DB93CB}"/>
              </a:ext>
            </a:extLst>
          </p:cNvPr>
          <p:cNvSpPr txBox="1"/>
          <p:nvPr/>
        </p:nvSpPr>
        <p:spPr>
          <a:xfrm>
            <a:off x="3303330" y="273378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مراتب رجاء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555C3-4DCB-49F4-A61F-5814F3BA184B}"/>
              </a:ext>
            </a:extLst>
          </p:cNvPr>
          <p:cNvSpPr txBox="1"/>
          <p:nvPr/>
        </p:nvSpPr>
        <p:spPr>
          <a:xfrm>
            <a:off x="2312730" y="376095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اقسام خوف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C9B7C-3C88-4D19-A804-B414D55DDF9C}"/>
              </a:ext>
            </a:extLst>
          </p:cNvPr>
          <p:cNvSpPr txBox="1"/>
          <p:nvPr/>
        </p:nvSpPr>
        <p:spPr>
          <a:xfrm>
            <a:off x="3303330" y="435474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 غلط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4DE3D-20E4-4E63-81E3-B8DDAA81E27E}"/>
              </a:ext>
            </a:extLst>
          </p:cNvPr>
          <p:cNvSpPr txBox="1"/>
          <p:nvPr/>
        </p:nvSpPr>
        <p:spPr>
          <a:xfrm>
            <a:off x="1833286" y="494853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چرایی تقارن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B011A7-6BC0-4129-9DCB-B77BBF1BD94E}"/>
              </a:ext>
            </a:extLst>
          </p:cNvPr>
          <p:cNvGrpSpPr/>
          <p:nvPr/>
        </p:nvGrpSpPr>
        <p:grpSpPr>
          <a:xfrm>
            <a:off x="5741730" y="1526234"/>
            <a:ext cx="847544" cy="3653135"/>
            <a:chOff x="-422916" y="-1164425"/>
            <a:chExt cx="847921" cy="365397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3A8B872-B157-4C44-9FA8-7FDB151C6684}"/>
                </a:ext>
              </a:extLst>
            </p:cNvPr>
            <p:cNvCxnSpPr>
              <a:cxnSpLocks/>
              <a:endCxn id="3" idx="3"/>
            </p:cNvCxnSpPr>
            <p:nvPr/>
          </p:nvCxnSpPr>
          <p:spPr>
            <a:xfrm flipH="1" flipV="1">
              <a:off x="-396950" y="-1164425"/>
              <a:ext cx="819894" cy="179350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AutoShape 14">
              <a:extLst>
                <a:ext uri="{FF2B5EF4-FFF2-40B4-BE49-F238E27FC236}">
                  <a16:creationId xmlns:a16="http://schemas.microsoft.com/office/drawing/2014/main" id="{74A31590-FF5D-4136-BA61-57EA30C4C7BA}"/>
                </a:ext>
              </a:extLst>
            </p:cNvPr>
            <p:cNvCxnSpPr>
              <a:cxnSpLocks noChangeShapeType="1"/>
              <a:endCxn id="4" idx="3"/>
            </p:cNvCxnSpPr>
            <p:nvPr/>
          </p:nvCxnSpPr>
          <p:spPr bwMode="auto">
            <a:xfrm flipH="1" flipV="1">
              <a:off x="-400662" y="-586602"/>
              <a:ext cx="825667" cy="121564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6">
              <a:extLst>
                <a:ext uri="{FF2B5EF4-FFF2-40B4-BE49-F238E27FC236}">
                  <a16:creationId xmlns:a16="http://schemas.microsoft.com/office/drawing/2014/main" id="{752BE8A1-DE3E-40A5-A725-5AB41DC913B4}"/>
                </a:ext>
              </a:extLst>
            </p:cNvPr>
            <p:cNvCxnSpPr>
              <a:cxnSpLocks noChangeShapeType="1"/>
              <a:endCxn id="5" idx="3"/>
            </p:cNvCxnSpPr>
            <p:nvPr/>
          </p:nvCxnSpPr>
          <p:spPr bwMode="auto">
            <a:xfrm flipH="1" flipV="1">
              <a:off x="-400662" y="274294"/>
              <a:ext cx="823120" cy="351343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44A88A57-5FAB-4D54-9CB4-93BB1C4BE82E}"/>
                </a:ext>
              </a:extLst>
            </p:cNvPr>
            <p:cNvCxnSpPr>
              <a:cxnSpLocks noChangeShapeType="1"/>
              <a:endCxn id="6" idx="3"/>
            </p:cNvCxnSpPr>
            <p:nvPr/>
          </p:nvCxnSpPr>
          <p:spPr bwMode="auto">
            <a:xfrm flipH="1">
              <a:off x="-400662" y="628022"/>
              <a:ext cx="820641" cy="67367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BDC1C5-318F-472B-B3CC-9A7C7A800777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>
              <a:off x="-422916" y="628022"/>
              <a:ext cx="839869" cy="18615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A1F5BD-1780-47A2-B261-CE715FD4E334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-400662" y="628022"/>
              <a:ext cx="818250" cy="126760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0D79CAE-6DD8-4137-8B16-6DF626F372D5}"/>
              </a:ext>
            </a:extLst>
          </p:cNvPr>
          <p:cNvSpPr txBox="1"/>
          <p:nvPr/>
        </p:nvSpPr>
        <p:spPr>
          <a:xfrm>
            <a:off x="173687" y="2100575"/>
            <a:ext cx="382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 به پاداش الهی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3C7351-7885-49B5-BBA1-6F0CB9A8A598}"/>
              </a:ext>
            </a:extLst>
          </p:cNvPr>
          <p:cNvSpPr txBox="1"/>
          <p:nvPr/>
        </p:nvSpPr>
        <p:spPr>
          <a:xfrm>
            <a:off x="-762000" y="2684644"/>
            <a:ext cx="475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 به سعه رحمت الهی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39953D-2B4A-4DBF-B6A9-C2A670FB5E86}"/>
              </a:ext>
            </a:extLst>
          </p:cNvPr>
          <p:cNvSpPr txBox="1"/>
          <p:nvPr/>
        </p:nvSpPr>
        <p:spPr>
          <a:xfrm>
            <a:off x="168244" y="3268205"/>
            <a:ext cx="382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 به خود خداوند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6F63B0B-D1DD-4747-933E-192F4BA6B645}"/>
              </a:ext>
            </a:extLst>
          </p:cNvPr>
          <p:cNvGrpSpPr/>
          <p:nvPr/>
        </p:nvGrpSpPr>
        <p:grpSpPr>
          <a:xfrm>
            <a:off x="3916642" y="2331272"/>
            <a:ext cx="356230" cy="1167765"/>
            <a:chOff x="35460" y="-459740"/>
            <a:chExt cx="136625" cy="116776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D8BE417-B6BA-4D74-B2DC-F6082216E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" y="-459740"/>
              <a:ext cx="114935" cy="1167765"/>
              <a:chOff x="2028" y="2987"/>
              <a:chExt cx="181" cy="1839"/>
            </a:xfrm>
          </p:grpSpPr>
          <p:cxnSp>
            <p:nvCxnSpPr>
              <p:cNvPr id="39" name="AutoShape 7">
                <a:extLst>
                  <a:ext uri="{FF2B5EF4-FFF2-40B4-BE49-F238E27FC236}">
                    <a16:creationId xmlns:a16="http://schemas.microsoft.com/office/drawing/2014/main" id="{EDED8507-90B3-4C8B-B0F9-72FFB7EF953F}"/>
                  </a:ext>
                </a:extLst>
              </p:cNvPr>
              <p:cNvCxnSpPr>
                <a:cxnSpLocks noChangeShapeType="1"/>
                <a:endCxn id="22" idx="3"/>
              </p:cNvCxnSpPr>
              <p:nvPr/>
            </p:nvCxnSpPr>
            <p:spPr bwMode="auto">
              <a:xfrm flipH="1" flipV="1">
                <a:off x="2031" y="2987"/>
                <a:ext cx="178" cy="988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7">
                <a:extLst>
                  <a:ext uri="{FF2B5EF4-FFF2-40B4-BE49-F238E27FC236}">
                    <a16:creationId xmlns:a16="http://schemas.microsoft.com/office/drawing/2014/main" id="{6B439366-91F9-4061-BF86-550347D19ED4}"/>
                  </a:ext>
                </a:extLst>
              </p:cNvPr>
              <p:cNvCxnSpPr>
                <a:cxnSpLocks noChangeShapeType="1"/>
                <a:endCxn id="24" idx="3"/>
              </p:cNvCxnSpPr>
              <p:nvPr/>
            </p:nvCxnSpPr>
            <p:spPr bwMode="auto">
              <a:xfrm flipH="1">
                <a:off x="2028" y="3975"/>
                <a:ext cx="181" cy="851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D603F49-E744-4C00-B325-111A7E575D1A}"/>
                </a:ext>
              </a:extLst>
            </p:cNvPr>
            <p:cNvCxnSpPr/>
            <p:nvPr/>
          </p:nvCxnSpPr>
          <p:spPr>
            <a:xfrm flipH="1">
              <a:off x="35460" y="167640"/>
              <a:ext cx="13662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4AD8862-1E6F-4C9D-9A21-E3C6FB6AD844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1697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B8CDA-A147-4E26-A8A0-DB7DD5EB3EB2}"/>
              </a:ext>
            </a:extLst>
          </p:cNvPr>
          <p:cNvSpPr txBox="1"/>
          <p:nvPr/>
        </p:nvSpPr>
        <p:spPr>
          <a:xfrm>
            <a:off x="5791200" y="3105836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2200" dirty="0">
                <a:latin typeface="AzarMehr Regular" pitchFamily="2" charset="-78"/>
                <a:cs typeface="AzarMehr Regular" pitchFamily="2" charset="-78"/>
              </a:rPr>
              <a:t>رجاء خائفانه</a:t>
            </a:r>
            <a:endParaRPr lang="en-US" sz="22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8538C-ECF2-4BF2-9317-FFF25AE9FB38}"/>
              </a:ext>
            </a:extLst>
          </p:cNvPr>
          <p:cNvSpPr txBox="1"/>
          <p:nvPr/>
        </p:nvSpPr>
        <p:spPr>
          <a:xfrm>
            <a:off x="4225604" y="13217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latin typeface="AzarMehr Regular" pitchFamily="2" charset="-78"/>
                <a:cs typeface="AzarMehr Regular" pitchFamily="2" charset="-78"/>
              </a:rPr>
              <a:t>مقدمه</a:t>
            </a:r>
            <a:endParaRPr lang="en-US" sz="22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F723B-1ACC-4771-8A47-E9F208E03FFE}"/>
              </a:ext>
            </a:extLst>
          </p:cNvPr>
          <p:cNvSpPr txBox="1"/>
          <p:nvPr/>
        </p:nvSpPr>
        <p:spPr>
          <a:xfrm>
            <a:off x="4530404" y="18288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latin typeface="AzarMehr Regular" pitchFamily="2" charset="-78"/>
                <a:cs typeface="AzarMehr Regular" pitchFamily="2" charset="-78"/>
              </a:rPr>
              <a:t>مفهوم</a:t>
            </a:r>
            <a:endParaRPr lang="en-US" sz="22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7574F-03DD-49BF-AEDB-4B9651C5EBBF}"/>
              </a:ext>
            </a:extLst>
          </p:cNvPr>
          <p:cNvSpPr txBox="1"/>
          <p:nvPr/>
        </p:nvSpPr>
        <p:spPr>
          <a:xfrm>
            <a:off x="3616004" y="2388513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latin typeface="AzarMehr Regular" pitchFamily="2" charset="-78"/>
                <a:cs typeface="AzarMehr Regular" pitchFamily="2" charset="-78"/>
              </a:rPr>
              <a:t>مراتب رجاء</a:t>
            </a:r>
            <a:endParaRPr lang="en-US" sz="22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B3F29-5762-477B-BA5F-E00F2EAC4DEB}"/>
              </a:ext>
            </a:extLst>
          </p:cNvPr>
          <p:cNvSpPr txBox="1"/>
          <p:nvPr/>
        </p:nvSpPr>
        <p:spPr>
          <a:xfrm>
            <a:off x="2661214" y="3896191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latin typeface="AzarMehr Regular" pitchFamily="2" charset="-78"/>
                <a:cs typeface="AzarMehr Regular" pitchFamily="2" charset="-78"/>
              </a:rPr>
              <a:t>اقسام خوف</a:t>
            </a:r>
            <a:endParaRPr lang="en-US" sz="22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181E4-5B4C-42F3-A4F0-108B01F57A8F}"/>
              </a:ext>
            </a:extLst>
          </p:cNvPr>
          <p:cNvSpPr txBox="1"/>
          <p:nvPr/>
        </p:nvSpPr>
        <p:spPr>
          <a:xfrm>
            <a:off x="3657600" y="4782568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latin typeface="AzarMehr Regular" pitchFamily="2" charset="-78"/>
                <a:cs typeface="AzarMehr Regular" pitchFamily="2" charset="-78"/>
              </a:rPr>
              <a:t>رجاء غلط</a:t>
            </a:r>
            <a:endParaRPr lang="en-US" sz="22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AE36B-B0C4-4059-B0C6-D2B88FC6BF4D}"/>
              </a:ext>
            </a:extLst>
          </p:cNvPr>
          <p:cNvSpPr txBox="1"/>
          <p:nvPr/>
        </p:nvSpPr>
        <p:spPr>
          <a:xfrm>
            <a:off x="2204014" y="5330248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latin typeface="AzarMehr Regular" pitchFamily="2" charset="-78"/>
                <a:cs typeface="AzarMehr Regular" pitchFamily="2" charset="-78"/>
              </a:rPr>
              <a:t>چرایی تقارن</a:t>
            </a:r>
            <a:endParaRPr lang="en-US" sz="22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CF3871-AF97-4CCF-908E-299F6B7E0794}"/>
              </a:ext>
            </a:extLst>
          </p:cNvPr>
          <p:cNvGrpSpPr/>
          <p:nvPr/>
        </p:nvGrpSpPr>
        <p:grpSpPr>
          <a:xfrm>
            <a:off x="6054404" y="1537157"/>
            <a:ext cx="534870" cy="4008535"/>
            <a:chOff x="-110103" y="-1153501"/>
            <a:chExt cx="535108" cy="400946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C251E09-98CC-424E-A37D-C88F0E0788A4}"/>
                </a:ext>
              </a:extLst>
            </p:cNvPr>
            <p:cNvCxnSpPr>
              <a:cxnSpLocks/>
              <a:endCxn id="3" idx="3"/>
            </p:cNvCxnSpPr>
            <p:nvPr/>
          </p:nvCxnSpPr>
          <p:spPr>
            <a:xfrm flipH="1" flipV="1">
              <a:off x="-110103" y="-1153501"/>
              <a:ext cx="533047" cy="17825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AutoShape 14">
              <a:extLst>
                <a:ext uri="{FF2B5EF4-FFF2-40B4-BE49-F238E27FC236}">
                  <a16:creationId xmlns:a16="http://schemas.microsoft.com/office/drawing/2014/main" id="{BD891D17-C352-426C-A3A4-98302889D260}"/>
                </a:ext>
              </a:extLst>
            </p:cNvPr>
            <p:cNvCxnSpPr>
              <a:cxnSpLocks noChangeShapeType="1"/>
              <a:endCxn id="4" idx="3"/>
            </p:cNvCxnSpPr>
            <p:nvPr/>
          </p:nvCxnSpPr>
          <p:spPr bwMode="auto">
            <a:xfrm flipH="1" flipV="1">
              <a:off x="-110103" y="-646297"/>
              <a:ext cx="535108" cy="127534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6">
              <a:extLst>
                <a:ext uri="{FF2B5EF4-FFF2-40B4-BE49-F238E27FC236}">
                  <a16:creationId xmlns:a16="http://schemas.microsoft.com/office/drawing/2014/main" id="{25361926-9976-485A-8421-D2912402CE5D}"/>
                </a:ext>
              </a:extLst>
            </p:cNvPr>
            <p:cNvCxnSpPr>
              <a:cxnSpLocks noChangeShapeType="1"/>
              <a:endCxn id="5" idx="3"/>
            </p:cNvCxnSpPr>
            <p:nvPr/>
          </p:nvCxnSpPr>
          <p:spPr bwMode="auto">
            <a:xfrm flipH="1" flipV="1">
              <a:off x="-110103" y="-86454"/>
              <a:ext cx="532561" cy="712093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A9E7971E-C2DB-464F-B74C-7379687BDC59}"/>
                </a:ext>
              </a:extLst>
            </p:cNvPr>
            <p:cNvCxnSpPr>
              <a:cxnSpLocks noChangeShapeType="1"/>
              <a:endCxn id="6" idx="3"/>
            </p:cNvCxnSpPr>
            <p:nvPr/>
          </p:nvCxnSpPr>
          <p:spPr bwMode="auto">
            <a:xfrm flipH="1">
              <a:off x="-74277" y="628022"/>
              <a:ext cx="494258" cy="79355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AA2FF2-CFFC-4E59-823C-910420A3E68D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>
              <a:off x="-74277" y="628022"/>
              <a:ext cx="491232" cy="222793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6C23AD-2E4D-4879-9FD9-FABCDEBA9E39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-68488" y="628022"/>
              <a:ext cx="486078" cy="16801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89CCE93-9B42-4B36-90BA-E60751043CB3}"/>
              </a:ext>
            </a:extLst>
          </p:cNvPr>
          <p:cNvSpPr txBox="1"/>
          <p:nvPr/>
        </p:nvSpPr>
        <p:spPr>
          <a:xfrm>
            <a:off x="3581400" y="3388697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200" dirty="0">
                <a:latin typeface="AzarMehr Regular" pitchFamily="2" charset="-78"/>
                <a:cs typeface="AzarMehr Regular" pitchFamily="2" charset="-78"/>
              </a:rPr>
              <a:t>ممدوح</a:t>
            </a:r>
            <a:endParaRPr lang="en-US" sz="22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4D66F-926D-4801-AEA3-90AE99E3A010}"/>
              </a:ext>
            </a:extLst>
          </p:cNvPr>
          <p:cNvSpPr txBox="1"/>
          <p:nvPr/>
        </p:nvSpPr>
        <p:spPr>
          <a:xfrm>
            <a:off x="3581400" y="4379254"/>
            <a:ext cx="133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200" dirty="0">
                <a:latin typeface="AzarMehr Regular" pitchFamily="2" charset="-78"/>
                <a:cs typeface="AzarMehr Regular" pitchFamily="2" charset="-78"/>
              </a:rPr>
              <a:t>مذموم</a:t>
            </a:r>
            <a:endParaRPr lang="en-US" sz="22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9A-15B1-4092-93C2-CAF03D052811}"/>
              </a:ext>
            </a:extLst>
          </p:cNvPr>
          <p:cNvSpPr txBox="1"/>
          <p:nvPr/>
        </p:nvSpPr>
        <p:spPr>
          <a:xfrm>
            <a:off x="-1019734" y="2667000"/>
            <a:ext cx="4601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latin typeface="AzarMehr Regular" pitchFamily="2" charset="-78"/>
                <a:cs typeface="AzarMehr Regular" pitchFamily="2" charset="-78"/>
              </a:rPr>
              <a:t>تجلی جلال و عظمت حق</a:t>
            </a:r>
            <a:endParaRPr lang="en-US" sz="22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13C5F7-8DDC-4371-BCF9-4406BE99AC3D}"/>
              </a:ext>
            </a:extLst>
          </p:cNvPr>
          <p:cNvSpPr txBox="1"/>
          <p:nvPr/>
        </p:nvSpPr>
        <p:spPr>
          <a:xfrm>
            <a:off x="-304800" y="3238832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latin typeface="AzarMehr Regular" pitchFamily="2" charset="-78"/>
                <a:cs typeface="AzarMehr Regular" pitchFamily="2" charset="-78"/>
              </a:rPr>
              <a:t>تفکر در شدت حساب و عقاب</a:t>
            </a:r>
            <a:endParaRPr lang="en-US" sz="22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868F92-DA7A-4A26-B677-DBA46B6E2FB2}"/>
              </a:ext>
            </a:extLst>
          </p:cNvPr>
          <p:cNvSpPr txBox="1"/>
          <p:nvPr/>
        </p:nvSpPr>
        <p:spPr>
          <a:xfrm>
            <a:off x="-2682464" y="3786512"/>
            <a:ext cx="624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 smtClean="0">
                <a:latin typeface="AzarMehr Regular" pitchFamily="2" charset="-78"/>
                <a:cs typeface="AzarMehr Regular" pitchFamily="2" charset="-78"/>
              </a:rPr>
              <a:t>رؤیت </a:t>
            </a:r>
            <a:r>
              <a:rPr lang="fa-IR" sz="2200" dirty="0">
                <a:latin typeface="AzarMehr Regular" pitchFamily="2" charset="-78"/>
                <a:cs typeface="AzarMehr Regular" pitchFamily="2" charset="-78"/>
              </a:rPr>
              <a:t>نقصان خویش</a:t>
            </a:r>
            <a:endParaRPr lang="en-US" sz="22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1C14B9-2D35-49A9-B444-AAEA5349645C}"/>
              </a:ext>
            </a:extLst>
          </p:cNvPr>
          <p:cNvSpPr txBox="1"/>
          <p:nvPr/>
        </p:nvSpPr>
        <p:spPr>
          <a:xfrm>
            <a:off x="594136" y="4243316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200" dirty="0">
                <a:latin typeface="AzarMehr Regular" pitchFamily="2" charset="-78"/>
                <a:cs typeface="AzarMehr Regular" pitchFamily="2" charset="-78"/>
              </a:rPr>
              <a:t>در اطاعت امر و نهی</a:t>
            </a:r>
            <a:endParaRPr lang="en-US" sz="22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8E8602-D638-4824-AECF-9E75A8CDAA7F}"/>
              </a:ext>
            </a:extLst>
          </p:cNvPr>
          <p:cNvGrpSpPr>
            <a:grpSpLocks/>
          </p:cNvGrpSpPr>
          <p:nvPr/>
        </p:nvGrpSpPr>
        <p:grpSpPr bwMode="auto">
          <a:xfrm>
            <a:off x="4498269" y="3679631"/>
            <a:ext cx="174625" cy="880110"/>
            <a:chOff x="5586" y="3556"/>
            <a:chExt cx="275" cy="1386"/>
          </a:xfrm>
        </p:grpSpPr>
        <p:cxnSp>
          <p:nvCxnSpPr>
            <p:cNvPr id="33" name="AutoShape 3">
              <a:extLst>
                <a:ext uri="{FF2B5EF4-FFF2-40B4-BE49-F238E27FC236}">
                  <a16:creationId xmlns:a16="http://schemas.microsoft.com/office/drawing/2014/main" id="{9BBE3315-FC40-49BF-B062-4AC86A164D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586" y="3556"/>
              <a:ext cx="274" cy="714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4">
              <a:extLst>
                <a:ext uri="{FF2B5EF4-FFF2-40B4-BE49-F238E27FC236}">
                  <a16:creationId xmlns:a16="http://schemas.microsoft.com/office/drawing/2014/main" id="{A683EEB3-3572-4BEB-BBCC-64F7A18C87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594" y="4270"/>
              <a:ext cx="267" cy="672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CCA0220-26BE-4FE5-92F8-4937D67DE182}"/>
              </a:ext>
            </a:extLst>
          </p:cNvPr>
          <p:cNvSpPr txBox="1"/>
          <p:nvPr/>
        </p:nvSpPr>
        <p:spPr>
          <a:xfrm>
            <a:off x="2774736" y="524460"/>
            <a:ext cx="359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41225C5-A3B1-497A-9199-366887B0232E}"/>
              </a:ext>
            </a:extLst>
          </p:cNvPr>
          <p:cNvSpPr/>
          <p:nvPr/>
        </p:nvSpPr>
        <p:spPr>
          <a:xfrm>
            <a:off x="3483610" y="2667000"/>
            <a:ext cx="173990" cy="1922575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12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32952B-CE9E-48B8-8BB7-BBC735C94B17}"/>
              </a:ext>
            </a:extLst>
          </p:cNvPr>
          <p:cNvSpPr txBox="1"/>
          <p:nvPr/>
        </p:nvSpPr>
        <p:spPr>
          <a:xfrm>
            <a:off x="5715000" y="310583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 خائفانه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60CDF-120C-4069-9AF2-0AEFD8648DFC}"/>
              </a:ext>
            </a:extLst>
          </p:cNvPr>
          <p:cNvSpPr txBox="1"/>
          <p:nvPr/>
        </p:nvSpPr>
        <p:spPr>
          <a:xfrm>
            <a:off x="3893154" y="124342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مقدمه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077A8-61B9-43D4-8083-EE4D38EB7F5D}"/>
              </a:ext>
            </a:extLst>
          </p:cNvPr>
          <p:cNvSpPr txBox="1"/>
          <p:nvPr/>
        </p:nvSpPr>
        <p:spPr>
          <a:xfrm>
            <a:off x="4191000" y="167640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مفهوم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9BDD1-5256-4733-9A6F-2EC73E488A0F}"/>
              </a:ext>
            </a:extLst>
          </p:cNvPr>
          <p:cNvSpPr txBox="1"/>
          <p:nvPr/>
        </p:nvSpPr>
        <p:spPr>
          <a:xfrm>
            <a:off x="3276600" y="213360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مراتب رجاء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07949-FA8E-4F36-90D4-FDEEFD00DBD5}"/>
              </a:ext>
            </a:extLst>
          </p:cNvPr>
          <p:cNvSpPr txBox="1"/>
          <p:nvPr/>
        </p:nvSpPr>
        <p:spPr>
          <a:xfrm>
            <a:off x="2292954" y="266700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اقسام خوف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4588A-452C-4886-9C9B-6AE694AC8712}"/>
              </a:ext>
            </a:extLst>
          </p:cNvPr>
          <p:cNvSpPr txBox="1"/>
          <p:nvPr/>
        </p:nvSpPr>
        <p:spPr>
          <a:xfrm>
            <a:off x="3276156" y="383301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 غلط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BB5C5-5265-4FD6-AB12-4ECA0E7F1D8F}"/>
              </a:ext>
            </a:extLst>
          </p:cNvPr>
          <p:cNvSpPr txBox="1"/>
          <p:nvPr/>
        </p:nvSpPr>
        <p:spPr>
          <a:xfrm>
            <a:off x="1828800" y="516550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چرایی تقارن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306831-FE95-4D94-A83F-36298359D164}"/>
              </a:ext>
            </a:extLst>
          </p:cNvPr>
          <p:cNvGrpSpPr/>
          <p:nvPr/>
        </p:nvGrpSpPr>
        <p:grpSpPr>
          <a:xfrm>
            <a:off x="5714556" y="1474257"/>
            <a:ext cx="784352" cy="3922085"/>
            <a:chOff x="-435930" y="-1300018"/>
            <a:chExt cx="784701" cy="392299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8DFE016-4A41-41E4-A98E-94AEAD62F2F6}"/>
                </a:ext>
              </a:extLst>
            </p:cNvPr>
            <p:cNvCxnSpPr>
              <a:cxnSpLocks/>
              <a:endCxn id="3" idx="3"/>
            </p:cNvCxnSpPr>
            <p:nvPr/>
          </p:nvCxnSpPr>
          <p:spPr>
            <a:xfrm flipH="1" flipV="1">
              <a:off x="-428529" y="-1300018"/>
              <a:ext cx="775239" cy="192909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AutoShape 14">
              <a:extLst>
                <a:ext uri="{FF2B5EF4-FFF2-40B4-BE49-F238E27FC236}">
                  <a16:creationId xmlns:a16="http://schemas.microsoft.com/office/drawing/2014/main" id="{9FEACE50-796A-43CD-B873-0CFE52366AFD}"/>
                </a:ext>
              </a:extLst>
            </p:cNvPr>
            <p:cNvCxnSpPr>
              <a:cxnSpLocks noChangeShapeType="1"/>
              <a:endCxn id="4" idx="3"/>
            </p:cNvCxnSpPr>
            <p:nvPr/>
          </p:nvCxnSpPr>
          <p:spPr bwMode="auto">
            <a:xfrm flipH="1" flipV="1">
              <a:off x="-435486" y="-866940"/>
              <a:ext cx="784257" cy="1495984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6">
              <a:extLst>
                <a:ext uri="{FF2B5EF4-FFF2-40B4-BE49-F238E27FC236}">
                  <a16:creationId xmlns:a16="http://schemas.microsoft.com/office/drawing/2014/main" id="{62F13D5C-FF36-4C3F-ACE7-4BB838D62F5B}"/>
                </a:ext>
              </a:extLst>
            </p:cNvPr>
            <p:cNvCxnSpPr>
              <a:cxnSpLocks noChangeShapeType="1"/>
              <a:endCxn id="5" idx="3"/>
            </p:cNvCxnSpPr>
            <p:nvPr/>
          </p:nvCxnSpPr>
          <p:spPr bwMode="auto">
            <a:xfrm flipH="1" flipV="1">
              <a:off x="-435486" y="-409634"/>
              <a:ext cx="781710" cy="103527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014B61B6-27BA-494D-ACC4-FEB26A817192}"/>
                </a:ext>
              </a:extLst>
            </p:cNvPr>
            <p:cNvCxnSpPr>
              <a:cxnSpLocks noChangeShapeType="1"/>
              <a:endCxn id="6" idx="3"/>
            </p:cNvCxnSpPr>
            <p:nvPr/>
          </p:nvCxnSpPr>
          <p:spPr bwMode="auto">
            <a:xfrm flipH="1" flipV="1">
              <a:off x="-428529" y="123889"/>
              <a:ext cx="772274" cy="504132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91161F-6A6C-43E3-8A7C-86A9E7804150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>
              <a:off x="-435486" y="628022"/>
              <a:ext cx="776203" cy="199495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8DDF5A5-9F00-43E2-9CF0-7D8F41A0830D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-435930" y="628022"/>
              <a:ext cx="777286" cy="66214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702D3EB-CDE6-42C9-A224-48D060551CC9}"/>
              </a:ext>
            </a:extLst>
          </p:cNvPr>
          <p:cNvGrpSpPr/>
          <p:nvPr/>
        </p:nvGrpSpPr>
        <p:grpSpPr>
          <a:xfrm>
            <a:off x="319336" y="2971802"/>
            <a:ext cx="3797821" cy="2357867"/>
            <a:chOff x="319334" y="2971800"/>
            <a:chExt cx="3797821" cy="23578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38D67E-B92C-4F98-859E-55DACA2E2D8D}"/>
                </a:ext>
              </a:extLst>
            </p:cNvPr>
            <p:cNvSpPr txBox="1"/>
            <p:nvPr/>
          </p:nvSpPr>
          <p:spPr>
            <a:xfrm>
              <a:off x="2364555" y="29718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مفهوم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75D42E-0FFD-439C-B26C-B75A6A97137B}"/>
                </a:ext>
              </a:extLst>
            </p:cNvPr>
            <p:cNvSpPr txBox="1"/>
            <p:nvPr/>
          </p:nvSpPr>
          <p:spPr>
            <a:xfrm>
              <a:off x="2593155" y="3833008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تفاوت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489F80-69D3-4813-9409-1BCD4CE46B29}"/>
                </a:ext>
              </a:extLst>
            </p:cNvPr>
            <p:cNvSpPr txBox="1"/>
            <p:nvPr/>
          </p:nvSpPr>
          <p:spPr>
            <a:xfrm>
              <a:off x="2209800" y="486800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ملاک فهم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E60916-B471-47C5-B357-21564BCFC2CA}"/>
                </a:ext>
              </a:extLst>
            </p:cNvPr>
            <p:cNvSpPr txBox="1"/>
            <p:nvPr/>
          </p:nvSpPr>
          <p:spPr>
            <a:xfrm>
              <a:off x="998587" y="3396314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در </a:t>
              </a:r>
              <a:r>
                <a:rPr lang="fa-IR" sz="2400" dirty="0" smtClean="0">
                  <a:latin typeface="AzarMehr Regular" pitchFamily="2" charset="-78"/>
                  <a:cs typeface="AzarMehr Regular" pitchFamily="2" charset="-78"/>
                </a:rPr>
                <a:t>مبدأ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934ACF-43B2-4978-A9F7-99E9FA183F47}"/>
                </a:ext>
              </a:extLst>
            </p:cNvPr>
            <p:cNvSpPr txBox="1"/>
            <p:nvPr/>
          </p:nvSpPr>
          <p:spPr>
            <a:xfrm>
              <a:off x="1451935" y="4402741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در اثر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DC2AED-DDDE-47DD-802E-6AE87C3AC6DF}"/>
                </a:ext>
              </a:extLst>
            </p:cNvPr>
            <p:cNvSpPr txBox="1"/>
            <p:nvPr/>
          </p:nvSpPr>
          <p:spPr>
            <a:xfrm>
              <a:off x="824892" y="4120437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رجاء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F62927-955E-4357-A056-8FFEAE525236}"/>
                </a:ext>
              </a:extLst>
            </p:cNvPr>
            <p:cNvSpPr txBox="1"/>
            <p:nvPr/>
          </p:nvSpPr>
          <p:spPr>
            <a:xfrm>
              <a:off x="599010" y="4609673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اغترار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5CC1B3-307E-4909-990C-478A82BA04FD}"/>
                </a:ext>
              </a:extLst>
            </p:cNvPr>
            <p:cNvSpPr txBox="1"/>
            <p:nvPr/>
          </p:nvSpPr>
          <p:spPr>
            <a:xfrm>
              <a:off x="547934" y="3677817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رجاء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A92F5F-642F-4E45-9F00-B9DDA3334107}"/>
                </a:ext>
              </a:extLst>
            </p:cNvPr>
            <p:cNvSpPr txBox="1"/>
            <p:nvPr/>
          </p:nvSpPr>
          <p:spPr>
            <a:xfrm>
              <a:off x="319334" y="3051101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400" dirty="0">
                  <a:latin typeface="AzarMehr Regular" pitchFamily="2" charset="-78"/>
                  <a:cs typeface="AzarMehr Regular" pitchFamily="2" charset="-78"/>
                </a:rPr>
                <a:t>اغترار</a:t>
              </a:r>
              <a:endParaRPr lang="en-US" sz="2400" dirty="0">
                <a:latin typeface="AzarMehr Regular" pitchFamily="2" charset="-78"/>
                <a:cs typeface="AzarMehr Regular" pitchFamily="2" charset="-78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A055D85-6704-47CA-8F09-590F203D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0736" y="3691902"/>
              <a:ext cx="334876" cy="779145"/>
              <a:chOff x="2920" y="3696"/>
              <a:chExt cx="314" cy="1227"/>
            </a:xfrm>
          </p:grpSpPr>
          <p:cxnSp>
            <p:nvCxnSpPr>
              <p:cNvPr id="32" name="AutoShape 3">
                <a:extLst>
                  <a:ext uri="{FF2B5EF4-FFF2-40B4-BE49-F238E27FC236}">
                    <a16:creationId xmlns:a16="http://schemas.microsoft.com/office/drawing/2014/main" id="{B4D5C37B-CD20-4B76-A6D5-081806E9DB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20" y="3696"/>
                <a:ext cx="314" cy="58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AutoShape 4">
                <a:extLst>
                  <a:ext uri="{FF2B5EF4-FFF2-40B4-BE49-F238E27FC236}">
                    <a16:creationId xmlns:a16="http://schemas.microsoft.com/office/drawing/2014/main" id="{0EBE956D-7238-42B0-B9D2-25C3F7ED47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920" y="4282"/>
                <a:ext cx="314" cy="64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B4C3D47-48B4-40E8-BFE7-B560A28F55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773" y="4331003"/>
              <a:ext cx="298616" cy="562610"/>
              <a:chOff x="4186" y="3433"/>
              <a:chExt cx="280" cy="886"/>
            </a:xfrm>
          </p:grpSpPr>
          <p:cxnSp>
            <p:nvCxnSpPr>
              <p:cNvPr id="38" name="AutoShape 3">
                <a:extLst>
                  <a:ext uri="{FF2B5EF4-FFF2-40B4-BE49-F238E27FC236}">
                    <a16:creationId xmlns:a16="http://schemas.microsoft.com/office/drawing/2014/main" id="{8C4E7EB9-63A9-4A03-9AC2-61EB15BDBC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186" y="3433"/>
                <a:ext cx="280" cy="45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AutoShape 4">
                <a:extLst>
                  <a:ext uri="{FF2B5EF4-FFF2-40B4-BE49-F238E27FC236}">
                    <a16:creationId xmlns:a16="http://schemas.microsoft.com/office/drawing/2014/main" id="{E60775E4-3BE6-440B-8579-3D30564489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186" y="3887"/>
                <a:ext cx="280" cy="4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7D015D4-4BED-4211-8596-AAA1D2140E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3609" y="3313033"/>
              <a:ext cx="298616" cy="562610"/>
              <a:chOff x="4271" y="3438"/>
              <a:chExt cx="280" cy="886"/>
            </a:xfrm>
          </p:grpSpPr>
          <p:cxnSp>
            <p:nvCxnSpPr>
              <p:cNvPr id="52" name="AutoShape 3">
                <a:extLst>
                  <a:ext uri="{FF2B5EF4-FFF2-40B4-BE49-F238E27FC236}">
                    <a16:creationId xmlns:a16="http://schemas.microsoft.com/office/drawing/2014/main" id="{8988E600-FEAD-40E7-A072-2584C43ED67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271" y="3438"/>
                <a:ext cx="280" cy="45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AutoShape 4">
                <a:extLst>
                  <a:ext uri="{FF2B5EF4-FFF2-40B4-BE49-F238E27FC236}">
                    <a16:creationId xmlns:a16="http://schemas.microsoft.com/office/drawing/2014/main" id="{B1E6F129-56CC-4C53-9269-A3B08F64ED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271" y="3892"/>
                <a:ext cx="280" cy="43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1F70EC0-06C7-4812-A97A-74723D35B80C}"/>
              </a:ext>
            </a:extLst>
          </p:cNvPr>
          <p:cNvGrpSpPr/>
          <p:nvPr/>
        </p:nvGrpSpPr>
        <p:grpSpPr>
          <a:xfrm>
            <a:off x="4038600" y="3202780"/>
            <a:ext cx="456756" cy="1896110"/>
            <a:chOff x="0" y="-693420"/>
            <a:chExt cx="142875" cy="189611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F0423C7-F156-4591-8849-A4FFD0F75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693420"/>
              <a:ext cx="142875" cy="1896110"/>
              <a:chOff x="1938" y="2619"/>
              <a:chExt cx="225" cy="2986"/>
            </a:xfrm>
          </p:grpSpPr>
          <p:cxnSp>
            <p:nvCxnSpPr>
              <p:cNvPr id="64" name="AutoShape 7">
                <a:extLst>
                  <a:ext uri="{FF2B5EF4-FFF2-40B4-BE49-F238E27FC236}">
                    <a16:creationId xmlns:a16="http://schemas.microsoft.com/office/drawing/2014/main" id="{0C62BC64-FE04-49B5-8246-F61DE840A408}"/>
                  </a:ext>
                </a:extLst>
              </p:cNvPr>
              <p:cNvCxnSpPr>
                <a:cxnSpLocks noChangeShapeType="1"/>
                <a:endCxn id="22" idx="3"/>
              </p:cNvCxnSpPr>
              <p:nvPr/>
            </p:nvCxnSpPr>
            <p:spPr bwMode="auto">
              <a:xfrm flipH="1" flipV="1">
                <a:off x="1977" y="2619"/>
                <a:ext cx="186" cy="1356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AutoShape 7">
                <a:extLst>
                  <a:ext uri="{FF2B5EF4-FFF2-40B4-BE49-F238E27FC236}">
                    <a16:creationId xmlns:a16="http://schemas.microsoft.com/office/drawing/2014/main" id="{EE131F97-BAD9-4D19-A15E-7FD18D3B9B57}"/>
                  </a:ext>
                </a:extLst>
              </p:cNvPr>
              <p:cNvCxnSpPr>
                <a:cxnSpLocks noChangeShapeType="1"/>
                <a:endCxn id="24" idx="3"/>
              </p:cNvCxnSpPr>
              <p:nvPr/>
            </p:nvCxnSpPr>
            <p:spPr bwMode="auto">
              <a:xfrm flipH="1">
                <a:off x="1938" y="3975"/>
                <a:ext cx="225" cy="163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0772D02-8BAA-4F0A-909D-7E18914FB709}"/>
                </a:ext>
              </a:extLst>
            </p:cNvPr>
            <p:cNvCxnSpPr/>
            <p:nvPr/>
          </p:nvCxnSpPr>
          <p:spPr>
            <a:xfrm flipH="1">
              <a:off x="0" y="166687"/>
              <a:ext cx="14287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42CC6F3-9048-46C3-9F1E-ED468DC91A7B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9843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160FD7-D5BF-47D6-86E2-2829D52F326D}"/>
              </a:ext>
            </a:extLst>
          </p:cNvPr>
          <p:cNvSpPr txBox="1"/>
          <p:nvPr/>
        </p:nvSpPr>
        <p:spPr>
          <a:xfrm>
            <a:off x="6131025" y="3098820"/>
            <a:ext cx="2555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 خائفانه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258E9-3E2F-4DD8-9F7C-60E6D72BF271}"/>
              </a:ext>
            </a:extLst>
          </p:cNvPr>
          <p:cNvSpPr txBox="1"/>
          <p:nvPr/>
        </p:nvSpPr>
        <p:spPr>
          <a:xfrm>
            <a:off x="3754678" y="121920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مقدمه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8462F-F065-4093-8AF0-60A98AB60535}"/>
              </a:ext>
            </a:extLst>
          </p:cNvPr>
          <p:cNvSpPr txBox="1"/>
          <p:nvPr/>
        </p:nvSpPr>
        <p:spPr>
          <a:xfrm>
            <a:off x="4059478" y="1691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مفهوم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6FFDB-364D-485C-B8A3-6CFE4A7886A7}"/>
              </a:ext>
            </a:extLst>
          </p:cNvPr>
          <p:cNvSpPr txBox="1"/>
          <p:nvPr/>
        </p:nvSpPr>
        <p:spPr>
          <a:xfrm>
            <a:off x="3145078" y="216346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مراتب رجاء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C535C-BCC1-4E0C-B6A3-F74EC1FA37C0}"/>
              </a:ext>
            </a:extLst>
          </p:cNvPr>
          <p:cNvSpPr txBox="1"/>
          <p:nvPr/>
        </p:nvSpPr>
        <p:spPr>
          <a:xfrm>
            <a:off x="2154478" y="264024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اقسام خوف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8AB56-B770-452C-B840-70D2C048DDEE}"/>
              </a:ext>
            </a:extLst>
          </p:cNvPr>
          <p:cNvSpPr txBox="1"/>
          <p:nvPr/>
        </p:nvSpPr>
        <p:spPr>
          <a:xfrm>
            <a:off x="3145078" y="311702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 غلط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629EE-2A95-48D5-B781-3304F57ECA4E}"/>
              </a:ext>
            </a:extLst>
          </p:cNvPr>
          <p:cNvSpPr txBox="1"/>
          <p:nvPr/>
        </p:nvSpPr>
        <p:spPr>
          <a:xfrm>
            <a:off x="1697278" y="426720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چرایی تقارن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4C7AB8-0B71-4EC2-B35C-3A0F9D0EE5A3}"/>
              </a:ext>
            </a:extLst>
          </p:cNvPr>
          <p:cNvGrpSpPr/>
          <p:nvPr/>
        </p:nvGrpSpPr>
        <p:grpSpPr>
          <a:xfrm>
            <a:off x="5562602" y="1450033"/>
            <a:ext cx="906613" cy="3048000"/>
            <a:chOff x="-557093" y="-1280540"/>
            <a:chExt cx="907017" cy="297892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21E115-1F13-4157-9ABE-5883A0B26579}"/>
                </a:ext>
              </a:extLst>
            </p:cNvPr>
            <p:cNvCxnSpPr>
              <a:cxnSpLocks/>
              <a:endCxn id="3" idx="3"/>
            </p:cNvCxnSpPr>
            <p:nvPr/>
          </p:nvCxnSpPr>
          <p:spPr>
            <a:xfrm flipH="1" flipV="1">
              <a:off x="-557093" y="-1280540"/>
              <a:ext cx="903804" cy="188594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AutoShape 14">
              <a:extLst>
                <a:ext uri="{FF2B5EF4-FFF2-40B4-BE49-F238E27FC236}">
                  <a16:creationId xmlns:a16="http://schemas.microsoft.com/office/drawing/2014/main" id="{4F44E5CF-6D83-4431-82ED-8425C2CAECB1}"/>
                </a:ext>
              </a:extLst>
            </p:cNvPr>
            <p:cNvCxnSpPr>
              <a:cxnSpLocks noChangeShapeType="1"/>
              <a:endCxn id="4" idx="3"/>
            </p:cNvCxnSpPr>
            <p:nvPr/>
          </p:nvCxnSpPr>
          <p:spPr bwMode="auto">
            <a:xfrm flipH="1" flipV="1">
              <a:off x="-557093" y="-819109"/>
              <a:ext cx="905865" cy="142448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6">
              <a:extLst>
                <a:ext uri="{FF2B5EF4-FFF2-40B4-BE49-F238E27FC236}">
                  <a16:creationId xmlns:a16="http://schemas.microsoft.com/office/drawing/2014/main" id="{A55AAD9A-FADE-4184-8439-50E865D8C74E}"/>
                </a:ext>
              </a:extLst>
            </p:cNvPr>
            <p:cNvCxnSpPr>
              <a:cxnSpLocks noChangeShapeType="1"/>
              <a:endCxn id="5" idx="3"/>
            </p:cNvCxnSpPr>
            <p:nvPr/>
          </p:nvCxnSpPr>
          <p:spPr bwMode="auto">
            <a:xfrm flipH="1" flipV="1">
              <a:off x="-557093" y="-357679"/>
              <a:ext cx="903318" cy="95964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9AF93087-2701-492B-A50F-6E484512B964}"/>
                </a:ext>
              </a:extLst>
            </p:cNvPr>
            <p:cNvCxnSpPr>
              <a:cxnSpLocks noChangeShapeType="1"/>
              <a:endCxn id="6" idx="3"/>
            </p:cNvCxnSpPr>
            <p:nvPr/>
          </p:nvCxnSpPr>
          <p:spPr bwMode="auto">
            <a:xfrm flipH="1" flipV="1">
              <a:off x="-557093" y="108299"/>
              <a:ext cx="900839" cy="49605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256D7FA-13D4-4361-9630-EDCC13D96AE6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>
              <a:off x="-557093" y="602206"/>
              <a:ext cx="906384" cy="10961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61DB62-F285-4E6E-9753-D678DD876E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549100" y="583497"/>
              <a:ext cx="899024" cy="187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7CAEB03-7F5F-4975-95AE-954F467A68E9}"/>
              </a:ext>
            </a:extLst>
          </p:cNvPr>
          <p:cNvSpPr txBox="1"/>
          <p:nvPr/>
        </p:nvSpPr>
        <p:spPr>
          <a:xfrm>
            <a:off x="-2819400" y="3283805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تعادل روحی انسان:</a:t>
            </a:r>
          </a:p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متضمن خوف و رجاء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BE32E0-8961-49B4-9550-F6AB3F8ADABD}"/>
              </a:ext>
            </a:extLst>
          </p:cNvPr>
          <p:cNvSpPr txBox="1"/>
          <p:nvPr/>
        </p:nvSpPr>
        <p:spPr>
          <a:xfrm>
            <a:off x="1981200" y="431029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فقدان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3BF64B-408C-42A2-A25D-2A1C335F3BC1}"/>
              </a:ext>
            </a:extLst>
          </p:cNvPr>
          <p:cNvSpPr txBox="1"/>
          <p:nvPr/>
        </p:nvSpPr>
        <p:spPr>
          <a:xfrm>
            <a:off x="908459" y="55449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خوف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6B64BA-EC8D-41BA-91E7-D8FAF51FA4AE}"/>
              </a:ext>
            </a:extLst>
          </p:cNvPr>
          <p:cNvSpPr txBox="1"/>
          <p:nvPr/>
        </p:nvSpPr>
        <p:spPr>
          <a:xfrm>
            <a:off x="1524000" y="506345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E50BF6-EDB5-40EE-9432-AF185DB46531}"/>
              </a:ext>
            </a:extLst>
          </p:cNvPr>
          <p:cNvSpPr txBox="1"/>
          <p:nvPr/>
        </p:nvSpPr>
        <p:spPr>
          <a:xfrm>
            <a:off x="1596887" y="532464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ضرورت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6E4550-5125-422C-A9DD-533889A10AA0}"/>
              </a:ext>
            </a:extLst>
          </p:cNvPr>
          <p:cNvSpPr txBox="1"/>
          <p:nvPr/>
        </p:nvSpPr>
        <p:spPr>
          <a:xfrm>
            <a:off x="1011478" y="402641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خوف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4FA763-BBFB-4DF4-8D79-30A5A9171A40}"/>
              </a:ext>
            </a:extLst>
          </p:cNvPr>
          <p:cNvSpPr txBox="1"/>
          <p:nvPr/>
        </p:nvSpPr>
        <p:spPr>
          <a:xfrm>
            <a:off x="1317748" y="455284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رجاء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2E11B38-309B-46BF-922D-3B9580B3AD68}"/>
              </a:ext>
            </a:extLst>
          </p:cNvPr>
          <p:cNvGrpSpPr>
            <a:grpSpLocks/>
          </p:cNvGrpSpPr>
          <p:nvPr/>
        </p:nvGrpSpPr>
        <p:grpSpPr bwMode="auto">
          <a:xfrm>
            <a:off x="2311977" y="4271106"/>
            <a:ext cx="283863" cy="461702"/>
            <a:chOff x="-2867" y="4814"/>
            <a:chExt cx="464" cy="1225"/>
          </a:xfrm>
        </p:grpSpPr>
        <p:cxnSp>
          <p:nvCxnSpPr>
            <p:cNvPr id="37" name="AutoShape 7">
              <a:extLst>
                <a:ext uri="{FF2B5EF4-FFF2-40B4-BE49-F238E27FC236}">
                  <a16:creationId xmlns:a16="http://schemas.microsoft.com/office/drawing/2014/main" id="{037B8F36-30AF-43B8-92A1-8D2BCFA003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-2853" y="4814"/>
              <a:ext cx="450" cy="69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7">
              <a:extLst>
                <a:ext uri="{FF2B5EF4-FFF2-40B4-BE49-F238E27FC236}">
                  <a16:creationId xmlns:a16="http://schemas.microsoft.com/office/drawing/2014/main" id="{D94A6925-BD27-4BD7-A1DE-00354F69FD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67" y="5504"/>
              <a:ext cx="464" cy="53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F66F0B-2DCD-4C89-8B3A-505E1F89E46C}"/>
              </a:ext>
            </a:extLst>
          </p:cNvPr>
          <p:cNvGrpSpPr>
            <a:grpSpLocks/>
          </p:cNvGrpSpPr>
          <p:nvPr/>
        </p:nvGrpSpPr>
        <p:grpSpPr bwMode="auto">
          <a:xfrm>
            <a:off x="2216957" y="5284481"/>
            <a:ext cx="283863" cy="461702"/>
            <a:chOff x="-2867" y="4814"/>
            <a:chExt cx="464" cy="1225"/>
          </a:xfrm>
        </p:grpSpPr>
        <p:cxnSp>
          <p:nvCxnSpPr>
            <p:cNvPr id="40" name="AutoShape 7">
              <a:extLst>
                <a:ext uri="{FF2B5EF4-FFF2-40B4-BE49-F238E27FC236}">
                  <a16:creationId xmlns:a16="http://schemas.microsoft.com/office/drawing/2014/main" id="{3D364B6C-3B72-45A3-9A37-A3E999903E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-2853" y="4814"/>
              <a:ext cx="450" cy="69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">
              <a:extLst>
                <a:ext uri="{FF2B5EF4-FFF2-40B4-BE49-F238E27FC236}">
                  <a16:creationId xmlns:a16="http://schemas.microsoft.com/office/drawing/2014/main" id="{61FA0191-3FBC-4BF4-888E-87AFF487E5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67" y="5504"/>
              <a:ext cx="464" cy="53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C77AA56-DABD-45C0-969D-335760A145B7}"/>
              </a:ext>
            </a:extLst>
          </p:cNvPr>
          <p:cNvGrpSpPr/>
          <p:nvPr/>
        </p:nvGrpSpPr>
        <p:grpSpPr>
          <a:xfrm>
            <a:off x="3429001" y="3560252"/>
            <a:ext cx="518750" cy="1995170"/>
            <a:chOff x="0" y="-803275"/>
            <a:chExt cx="142875" cy="199517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3F175D8-35DC-4BFB-B514-717F0F58F1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03275"/>
              <a:ext cx="142875" cy="1995170"/>
              <a:chOff x="1938" y="2446"/>
              <a:chExt cx="225" cy="3142"/>
            </a:xfrm>
          </p:grpSpPr>
          <p:cxnSp>
            <p:nvCxnSpPr>
              <p:cNvPr id="69" name="AutoShape 7">
                <a:extLst>
                  <a:ext uri="{FF2B5EF4-FFF2-40B4-BE49-F238E27FC236}">
                    <a16:creationId xmlns:a16="http://schemas.microsoft.com/office/drawing/2014/main" id="{22DE04F8-B7B7-451C-AA1F-5DA08C14EA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938" y="2446"/>
                <a:ext cx="225" cy="1529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AutoShape 7">
                <a:extLst>
                  <a:ext uri="{FF2B5EF4-FFF2-40B4-BE49-F238E27FC236}">
                    <a16:creationId xmlns:a16="http://schemas.microsoft.com/office/drawing/2014/main" id="{6FE5E7C2-A9D8-412C-817A-4A9714FE985F}"/>
                  </a:ext>
                </a:extLst>
              </p:cNvPr>
              <p:cNvCxnSpPr>
                <a:cxnSpLocks noChangeShapeType="1"/>
                <a:endCxn id="27" idx="3"/>
              </p:cNvCxnSpPr>
              <p:nvPr/>
            </p:nvCxnSpPr>
            <p:spPr bwMode="auto">
              <a:xfrm flipH="1">
                <a:off x="1970" y="3975"/>
                <a:ext cx="193" cy="1613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975E1F6-CC6A-42E6-B178-9998482615A0}"/>
                </a:ext>
              </a:extLst>
            </p:cNvPr>
            <p:cNvCxnSpPr/>
            <p:nvPr/>
          </p:nvCxnSpPr>
          <p:spPr>
            <a:xfrm flipH="1">
              <a:off x="0" y="166687"/>
              <a:ext cx="14287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CB79B30-76F0-4F1D-B59D-311A3D089D46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8383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FC5207-CA68-4A0C-9726-EF5B9D3F01A6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8C9FB-537F-4A2C-8756-3F31013F182B}"/>
              </a:ext>
            </a:extLst>
          </p:cNvPr>
          <p:cNvSpPr txBox="1"/>
          <p:nvPr/>
        </p:nvSpPr>
        <p:spPr>
          <a:xfrm>
            <a:off x="6645730" y="308815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آرامش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936FB-0BB0-4636-9A84-BF9F5D98E7EB}"/>
              </a:ext>
            </a:extLst>
          </p:cNvPr>
          <p:cNvSpPr txBox="1"/>
          <p:nvPr/>
        </p:nvSpPr>
        <p:spPr>
          <a:xfrm>
            <a:off x="4343400" y="154882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مفهوم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ACEDA-72C9-4F39-BD19-1468C88ECAD1}"/>
              </a:ext>
            </a:extLst>
          </p:cNvPr>
          <p:cNvSpPr txBox="1"/>
          <p:nvPr/>
        </p:nvSpPr>
        <p:spPr>
          <a:xfrm>
            <a:off x="4876800" y="3124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اهمیت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2CDED-4C53-4A72-9EED-F4C50D440D9D}"/>
              </a:ext>
            </a:extLst>
          </p:cNvPr>
          <p:cNvSpPr txBox="1"/>
          <p:nvPr/>
        </p:nvSpPr>
        <p:spPr>
          <a:xfrm>
            <a:off x="3810000" y="3722133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ریشه نگرانی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9F57E-933E-4B85-AE73-B50D8114B8ED}"/>
              </a:ext>
            </a:extLst>
          </p:cNvPr>
          <p:cNvSpPr txBox="1"/>
          <p:nvPr/>
        </p:nvSpPr>
        <p:spPr>
          <a:xfrm>
            <a:off x="4267200" y="44261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انواع آرامش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993F8-06D0-411C-83BF-6A03D5C5C48D}"/>
              </a:ext>
            </a:extLst>
          </p:cNvPr>
          <p:cNvSpPr txBox="1"/>
          <p:nvPr/>
        </p:nvSpPr>
        <p:spPr>
          <a:xfrm>
            <a:off x="3810000" y="513022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عوامل آرامش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D6C17B-B708-45D3-B00E-782DE3981A3C}"/>
              </a:ext>
            </a:extLst>
          </p:cNvPr>
          <p:cNvGrpSpPr/>
          <p:nvPr/>
        </p:nvGrpSpPr>
        <p:grpSpPr>
          <a:xfrm>
            <a:off x="6400800" y="1810437"/>
            <a:ext cx="533401" cy="3581401"/>
            <a:chOff x="622750" y="-981378"/>
            <a:chExt cx="333835" cy="358222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0E4ADAA-BD09-4219-A135-91B31E2528B7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flipH="1" flipV="1">
              <a:off x="622750" y="-981378"/>
              <a:ext cx="333835" cy="161045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1014925-1565-4F1C-8933-6105F456D17F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>
              <a:off x="622750" y="630320"/>
              <a:ext cx="332918" cy="5621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AutoShape 16">
              <a:extLst>
                <a:ext uri="{FF2B5EF4-FFF2-40B4-BE49-F238E27FC236}">
                  <a16:creationId xmlns:a16="http://schemas.microsoft.com/office/drawing/2014/main" id="{649967CA-9B08-4E44-AD90-E5A2E71949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28682" y="625637"/>
              <a:ext cx="327414" cy="4683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764A1A8-F77C-4607-A1DB-C68402B206A3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>
              <a:off x="622750" y="628022"/>
              <a:ext cx="327840" cy="197282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9D8EF0-C4DF-4CB0-8196-A5A6D13C93AD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622750" y="628022"/>
              <a:ext cx="328479" cy="126861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2C274DA-DEBB-4BCC-8891-94DCE6C1BD10}"/>
              </a:ext>
            </a:extLst>
          </p:cNvPr>
          <p:cNvSpPr txBox="1"/>
          <p:nvPr/>
        </p:nvSpPr>
        <p:spPr>
          <a:xfrm>
            <a:off x="765313" y="124155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لغوی: طمأنینه، تسکین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43D36D-37CE-4282-BC12-EB28D8B1CBA6}"/>
              </a:ext>
            </a:extLst>
          </p:cNvPr>
          <p:cNvSpPr txBox="1"/>
          <p:nvPr/>
        </p:nvSpPr>
        <p:spPr>
          <a:xfrm>
            <a:off x="-1600200" y="2133602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اصطلاحی: حالت آسودگی روانی </a:t>
            </a:r>
          </a:p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و ثبات روحی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3E3A4C-026B-44E8-AF80-491AC43AD1DA}"/>
              </a:ext>
            </a:extLst>
          </p:cNvPr>
          <p:cNvGrpSpPr/>
          <p:nvPr/>
        </p:nvGrpSpPr>
        <p:grpSpPr>
          <a:xfrm>
            <a:off x="4876800" y="1503163"/>
            <a:ext cx="364670" cy="896277"/>
            <a:chOff x="-3409756" y="-1079901"/>
            <a:chExt cx="365446" cy="897751"/>
          </a:xfrm>
        </p:grpSpPr>
        <p:cxnSp>
          <p:nvCxnSpPr>
            <p:cNvPr id="27" name="AutoShape 7">
              <a:extLst>
                <a:ext uri="{FF2B5EF4-FFF2-40B4-BE49-F238E27FC236}">
                  <a16:creationId xmlns:a16="http://schemas.microsoft.com/office/drawing/2014/main" id="{59835D92-53FA-40CF-A6E9-A8BE11157B80}"/>
                </a:ext>
              </a:extLst>
            </p:cNvPr>
            <p:cNvCxnSpPr>
              <a:cxnSpLocks noChangeShapeType="1"/>
              <a:endCxn id="24" idx="3"/>
            </p:cNvCxnSpPr>
            <p:nvPr/>
          </p:nvCxnSpPr>
          <p:spPr bwMode="auto">
            <a:xfrm flipH="1" flipV="1">
              <a:off x="-3406436" y="-1079901"/>
              <a:ext cx="362126" cy="407988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7">
              <a:extLst>
                <a:ext uri="{FF2B5EF4-FFF2-40B4-BE49-F238E27FC236}">
                  <a16:creationId xmlns:a16="http://schemas.microsoft.com/office/drawing/2014/main" id="{27CF41FC-2B9E-4D63-89F3-4E3084D9CF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-3409756" y="-673935"/>
              <a:ext cx="363138" cy="49178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79396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4AD2D0-AA25-4E09-BEE0-6C7154D21602}"/>
              </a:ext>
            </a:extLst>
          </p:cNvPr>
          <p:cNvSpPr txBox="1"/>
          <p:nvPr/>
        </p:nvSpPr>
        <p:spPr>
          <a:xfrm>
            <a:off x="6775811" y="305260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آرامش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B1420-E643-4DB2-A026-20869A516BEC}"/>
              </a:ext>
            </a:extLst>
          </p:cNvPr>
          <p:cNvSpPr txBox="1"/>
          <p:nvPr/>
        </p:nvSpPr>
        <p:spPr>
          <a:xfrm>
            <a:off x="4419600" y="138773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مفهوم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F4CB7-9CE6-4859-B505-0E8D5C3E4D6B}"/>
              </a:ext>
            </a:extLst>
          </p:cNvPr>
          <p:cNvSpPr txBox="1"/>
          <p:nvPr/>
        </p:nvSpPr>
        <p:spPr>
          <a:xfrm>
            <a:off x="4953000" y="224796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اهمیت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7AB3B9-7E9F-4AA7-8A4A-65DCDEE3FB4B}"/>
              </a:ext>
            </a:extLst>
          </p:cNvPr>
          <p:cNvSpPr txBox="1"/>
          <p:nvPr/>
        </p:nvSpPr>
        <p:spPr>
          <a:xfrm>
            <a:off x="3882147" y="3691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ریشه نگرانی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0FD83-E114-4DB9-B5CF-57DE8E2F8DD2}"/>
              </a:ext>
            </a:extLst>
          </p:cNvPr>
          <p:cNvSpPr txBox="1"/>
          <p:nvPr/>
        </p:nvSpPr>
        <p:spPr>
          <a:xfrm>
            <a:off x="4342660" y="438905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انواع آرامش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0B2EF-CCAB-4E21-BDCC-39869AE064AE}"/>
              </a:ext>
            </a:extLst>
          </p:cNvPr>
          <p:cNvSpPr txBox="1"/>
          <p:nvPr/>
        </p:nvSpPr>
        <p:spPr>
          <a:xfrm>
            <a:off x="3885460" y="50931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عوامل آرامش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9D4239-8201-49C4-ADE7-9E4411D46C72}"/>
              </a:ext>
            </a:extLst>
          </p:cNvPr>
          <p:cNvGrpSpPr/>
          <p:nvPr/>
        </p:nvGrpSpPr>
        <p:grpSpPr>
          <a:xfrm>
            <a:off x="6472949" y="1618566"/>
            <a:ext cx="689855" cy="3705367"/>
            <a:chOff x="266423" y="-1114570"/>
            <a:chExt cx="690164" cy="370622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9A688F-3755-47F0-9EAA-6CEEA40245A4}"/>
                </a:ext>
              </a:extLst>
            </p:cNvPr>
            <p:cNvCxnSpPr>
              <a:cxnSpLocks/>
              <a:endCxn id="3" idx="3"/>
            </p:cNvCxnSpPr>
            <p:nvPr/>
          </p:nvCxnSpPr>
          <p:spPr>
            <a:xfrm flipH="1" flipV="1">
              <a:off x="270478" y="-1114570"/>
              <a:ext cx="686109" cy="17436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CEE8EB-858E-4A9C-8FB3-2EAA03696D19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>
              <a:off x="266423" y="630320"/>
              <a:ext cx="689249" cy="55904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AutoShape 16">
              <a:extLst>
                <a:ext uri="{FF2B5EF4-FFF2-40B4-BE49-F238E27FC236}">
                  <a16:creationId xmlns:a16="http://schemas.microsoft.com/office/drawing/2014/main" id="{FC421BD7-0117-475D-8960-F5E03605D26E}"/>
                </a:ext>
              </a:extLst>
            </p:cNvPr>
            <p:cNvCxnSpPr>
              <a:cxnSpLocks noChangeShapeType="1"/>
              <a:endCxn id="4" idx="3"/>
            </p:cNvCxnSpPr>
            <p:nvPr/>
          </p:nvCxnSpPr>
          <p:spPr bwMode="auto">
            <a:xfrm flipH="1" flipV="1">
              <a:off x="270478" y="-254142"/>
              <a:ext cx="685621" cy="87978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0DD641F-6E67-4ED3-984D-9A2AD533F537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269737" y="628022"/>
              <a:ext cx="680855" cy="196363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ABCC4CB-46CC-42A4-914E-20739D64C929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>
              <a:off x="269737" y="628022"/>
              <a:ext cx="681491" cy="12594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F817FB-7A9A-4D14-89DD-F7DE93171131}"/>
              </a:ext>
            </a:extLst>
          </p:cNvPr>
          <p:cNvSpPr txBox="1"/>
          <p:nvPr/>
        </p:nvSpPr>
        <p:spPr>
          <a:xfrm>
            <a:off x="-421126" y="267233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پاسخ </a:t>
            </a:r>
            <a:r>
              <a:rPr lang="fa-IR" sz="2400" dirty="0" smtClean="0">
                <a:latin typeface="AzarMehr Regular" pitchFamily="2" charset="-78"/>
                <a:cs typeface="AzarMehr Regular" pitchFamily="2" charset="-78"/>
              </a:rPr>
              <a:t>مادی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A49202-F817-4B12-BB9A-A4A064653B69}"/>
              </a:ext>
            </a:extLst>
          </p:cNvPr>
          <p:cNvSpPr txBox="1"/>
          <p:nvPr/>
        </p:nvSpPr>
        <p:spPr>
          <a:xfrm>
            <a:off x="-192526" y="354602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پاسخ </a:t>
            </a:r>
            <a:r>
              <a:rPr lang="fa-IR" sz="2400" dirty="0" smtClean="0">
                <a:latin typeface="AzarMehr Regular" pitchFamily="2" charset="-78"/>
                <a:cs typeface="AzarMehr Regular" pitchFamily="2" charset="-78"/>
              </a:rPr>
              <a:t>الهی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0A3306-9AAC-41A6-80E1-922201B88B61}"/>
              </a:ext>
            </a:extLst>
          </p:cNvPr>
          <p:cNvSpPr txBox="1"/>
          <p:nvPr/>
        </p:nvSpPr>
        <p:spPr>
          <a:xfrm>
            <a:off x="2626417" y="2944313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latin typeface="AzarMehr Regular" pitchFamily="2" charset="-78"/>
                <a:cs typeface="AzarMehr Regular" pitchFamily="2" charset="-78"/>
              </a:rPr>
              <a:t>وجود عوامل نگرانی در عالم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03DBC7-B756-4C81-A1FD-3361AF1A35C1}"/>
              </a:ext>
            </a:extLst>
          </p:cNvPr>
          <p:cNvGrpSpPr/>
          <p:nvPr/>
        </p:nvGrpSpPr>
        <p:grpSpPr>
          <a:xfrm>
            <a:off x="3143437" y="2922653"/>
            <a:ext cx="247564" cy="854200"/>
            <a:chOff x="-114970" y="-167871"/>
            <a:chExt cx="277877" cy="855605"/>
          </a:xfrm>
        </p:grpSpPr>
        <p:cxnSp>
          <p:nvCxnSpPr>
            <p:cNvPr id="18" name="AutoShape 7">
              <a:extLst>
                <a:ext uri="{FF2B5EF4-FFF2-40B4-BE49-F238E27FC236}">
                  <a16:creationId xmlns:a16="http://schemas.microsoft.com/office/drawing/2014/main" id="{6EF7AD7B-E743-450E-B64E-4E9743AFD6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-114970" y="-167871"/>
              <a:ext cx="277877" cy="433608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570116AC-074E-4F22-9E28-F9E63767B27B}"/>
                </a:ext>
              </a:extLst>
            </p:cNvPr>
            <p:cNvCxnSpPr>
              <a:cxnSpLocks noChangeShapeType="1"/>
              <a:stCxn id="15" idx="3"/>
            </p:cNvCxnSpPr>
            <p:nvPr/>
          </p:nvCxnSpPr>
          <p:spPr bwMode="auto">
            <a:xfrm flipV="1">
              <a:off x="-96071" y="263716"/>
              <a:ext cx="256668" cy="424018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5E803DB-5529-4FCF-8E09-1F391FC191A3}"/>
              </a:ext>
            </a:extLst>
          </p:cNvPr>
          <p:cNvSpPr/>
          <p:nvPr/>
        </p:nvSpPr>
        <p:spPr>
          <a:xfrm>
            <a:off x="5970226" y="2659156"/>
            <a:ext cx="228600" cy="3640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A0F113-02B3-4857-BDB2-68D978FA7640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5942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E53BDD-4040-4844-9DFE-68FDF67CE81F}"/>
              </a:ext>
            </a:extLst>
          </p:cNvPr>
          <p:cNvSpPr txBox="1"/>
          <p:nvPr/>
        </p:nvSpPr>
        <p:spPr>
          <a:xfrm>
            <a:off x="6858000" y="305260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آرامش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13275-2A6B-4FF2-A510-7A0B359705C3}"/>
              </a:ext>
            </a:extLst>
          </p:cNvPr>
          <p:cNvSpPr txBox="1"/>
          <p:nvPr/>
        </p:nvSpPr>
        <p:spPr>
          <a:xfrm>
            <a:off x="4723659" y="120954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مفهوم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0C5CC-26F0-47B2-A54A-E5466B0250B4}"/>
              </a:ext>
            </a:extLst>
          </p:cNvPr>
          <p:cNvSpPr txBox="1"/>
          <p:nvPr/>
        </p:nvSpPr>
        <p:spPr>
          <a:xfrm>
            <a:off x="5257059" y="175261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اهمیت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34E52-C7C4-482E-B5F5-535F675A2FE9}"/>
              </a:ext>
            </a:extLst>
          </p:cNvPr>
          <p:cNvSpPr txBox="1"/>
          <p:nvPr/>
        </p:nvSpPr>
        <p:spPr>
          <a:xfrm>
            <a:off x="4190259" y="305432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ریشه نگرانی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8CF57-A157-48B2-B2F4-538CE396E25A}"/>
              </a:ext>
            </a:extLst>
          </p:cNvPr>
          <p:cNvSpPr txBox="1"/>
          <p:nvPr/>
        </p:nvSpPr>
        <p:spPr>
          <a:xfrm>
            <a:off x="4723659" y="438905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انواع آرامش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5C701-40D9-4D2D-8814-F7F8F995E413}"/>
              </a:ext>
            </a:extLst>
          </p:cNvPr>
          <p:cNvSpPr txBox="1"/>
          <p:nvPr/>
        </p:nvSpPr>
        <p:spPr>
          <a:xfrm>
            <a:off x="4266459" y="50931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عوامل آرامش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B77026-20D3-4B79-AF86-7B89DAF98DDB}"/>
              </a:ext>
            </a:extLst>
          </p:cNvPr>
          <p:cNvGrpSpPr/>
          <p:nvPr/>
        </p:nvGrpSpPr>
        <p:grpSpPr>
          <a:xfrm>
            <a:off x="6733020" y="1440376"/>
            <a:ext cx="505983" cy="3883557"/>
            <a:chOff x="450377" y="-1282728"/>
            <a:chExt cx="506210" cy="388445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84BFE8-E835-41BB-82DD-F8EF6B7DEE6F}"/>
                </a:ext>
              </a:extLst>
            </p:cNvPr>
            <p:cNvCxnSpPr>
              <a:cxnSpLocks/>
              <a:endCxn id="3" idx="3"/>
            </p:cNvCxnSpPr>
            <p:nvPr/>
          </p:nvCxnSpPr>
          <p:spPr>
            <a:xfrm flipH="1" flipV="1">
              <a:off x="456092" y="-1282728"/>
              <a:ext cx="500495" cy="19118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ACCC20-9F6C-4EEE-9491-989986FE4D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377" y="625640"/>
              <a:ext cx="505294" cy="468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AutoShape 16">
              <a:extLst>
                <a:ext uri="{FF2B5EF4-FFF2-40B4-BE49-F238E27FC236}">
                  <a16:creationId xmlns:a16="http://schemas.microsoft.com/office/drawing/2014/main" id="{49C8F835-2368-45C2-B674-AFE71334C8FB}"/>
                </a:ext>
              </a:extLst>
            </p:cNvPr>
            <p:cNvCxnSpPr>
              <a:cxnSpLocks noChangeShapeType="1"/>
              <a:endCxn id="4" idx="3"/>
            </p:cNvCxnSpPr>
            <p:nvPr/>
          </p:nvCxnSpPr>
          <p:spPr bwMode="auto">
            <a:xfrm flipH="1" flipV="1">
              <a:off x="456092" y="-739533"/>
              <a:ext cx="500006" cy="1365173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43EEC2-D25A-436D-81D2-FC601B32B945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574673" y="628022"/>
              <a:ext cx="375920" cy="197370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EC5BD03-56D2-4DB8-900A-54CB7B9B314D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>
              <a:off x="574674" y="628022"/>
              <a:ext cx="376556" cy="126949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1B68144-A83F-4139-B981-1577C9A96F56}"/>
              </a:ext>
            </a:extLst>
          </p:cNvPr>
          <p:cNvSpPr txBox="1"/>
          <p:nvPr/>
        </p:nvSpPr>
        <p:spPr>
          <a:xfrm>
            <a:off x="1520686" y="230777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آینده مبهم و تاریک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B2328-72CF-4A77-A44A-3FF8B28D30A0}"/>
              </a:ext>
            </a:extLst>
          </p:cNvPr>
          <p:cNvSpPr txBox="1"/>
          <p:nvPr/>
        </p:nvSpPr>
        <p:spPr>
          <a:xfrm>
            <a:off x="1825486" y="284763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گذشته بد و ناکام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251443-621B-4C0C-B974-559C609C16CE}"/>
              </a:ext>
            </a:extLst>
          </p:cNvPr>
          <p:cNvSpPr txBox="1"/>
          <p:nvPr/>
        </p:nvSpPr>
        <p:spPr>
          <a:xfrm>
            <a:off x="-993914" y="3384318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احساس پوچی و </a:t>
            </a:r>
            <a:r>
              <a:rPr lang="fa-IR" sz="2400" dirty="0" smtClean="0">
                <a:latin typeface="AzarMehr Regular" pitchFamily="2" charset="-78"/>
                <a:cs typeface="AzarMehr Regular" pitchFamily="2" charset="-78"/>
              </a:rPr>
              <a:t>خلأ </a:t>
            </a: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در زندگی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F88BA-C1D7-44E5-88AC-6028E5E82ED3}"/>
              </a:ext>
            </a:extLst>
          </p:cNvPr>
          <p:cNvSpPr txBox="1"/>
          <p:nvPr/>
        </p:nvSpPr>
        <p:spPr>
          <a:xfrm>
            <a:off x="-1451114" y="3927388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عدم احساس ارزشمندی برای دیگران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17294B-C8C3-44C0-9B8E-693741FEE44B}"/>
              </a:ext>
            </a:extLst>
          </p:cNvPr>
          <p:cNvGrpSpPr/>
          <p:nvPr/>
        </p:nvGrpSpPr>
        <p:grpSpPr>
          <a:xfrm>
            <a:off x="4949686" y="2538604"/>
            <a:ext cx="213568" cy="1619617"/>
            <a:chOff x="-25005" y="-441575"/>
            <a:chExt cx="213849" cy="1620219"/>
          </a:xfrm>
        </p:grpSpPr>
        <p:cxnSp>
          <p:nvCxnSpPr>
            <p:cNvPr id="30" name="AutoShape 14">
              <a:extLst>
                <a:ext uri="{FF2B5EF4-FFF2-40B4-BE49-F238E27FC236}">
                  <a16:creationId xmlns:a16="http://schemas.microsoft.com/office/drawing/2014/main" id="{6E1B053A-4099-4872-8B9A-1B67CE1EED4A}"/>
                </a:ext>
              </a:extLst>
            </p:cNvPr>
            <p:cNvCxnSpPr>
              <a:cxnSpLocks noChangeShapeType="1"/>
              <a:endCxn id="14" idx="3"/>
            </p:cNvCxnSpPr>
            <p:nvPr/>
          </p:nvCxnSpPr>
          <p:spPr bwMode="auto">
            <a:xfrm flipH="1" flipV="1">
              <a:off x="-25005" y="-441575"/>
              <a:ext cx="213849" cy="756989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5">
              <a:extLst>
                <a:ext uri="{FF2B5EF4-FFF2-40B4-BE49-F238E27FC236}">
                  <a16:creationId xmlns:a16="http://schemas.microsoft.com/office/drawing/2014/main" id="{184CD9BB-840F-42F3-ACAC-4DC819D30DFF}"/>
                </a:ext>
              </a:extLst>
            </p:cNvPr>
            <p:cNvCxnSpPr>
              <a:cxnSpLocks noChangeShapeType="1"/>
              <a:endCxn id="17" idx="3"/>
            </p:cNvCxnSpPr>
            <p:nvPr/>
          </p:nvCxnSpPr>
          <p:spPr bwMode="auto">
            <a:xfrm flipH="1">
              <a:off x="-25005" y="319087"/>
              <a:ext cx="213601" cy="859557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6">
              <a:extLst>
                <a:ext uri="{FF2B5EF4-FFF2-40B4-BE49-F238E27FC236}">
                  <a16:creationId xmlns:a16="http://schemas.microsoft.com/office/drawing/2014/main" id="{65902F90-1429-4A26-A5FB-4528B75AF4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-490" y="98492"/>
              <a:ext cx="181465" cy="220597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6">
              <a:extLst>
                <a:ext uri="{FF2B5EF4-FFF2-40B4-BE49-F238E27FC236}">
                  <a16:creationId xmlns:a16="http://schemas.microsoft.com/office/drawing/2014/main" id="{1E427BFE-E7F0-44BE-BEC0-80C14C24AE26}"/>
                </a:ext>
              </a:extLst>
            </p:cNvPr>
            <p:cNvCxnSpPr>
              <a:cxnSpLocks noChangeShapeType="1"/>
              <a:endCxn id="16" idx="3"/>
            </p:cNvCxnSpPr>
            <p:nvPr/>
          </p:nvCxnSpPr>
          <p:spPr bwMode="auto">
            <a:xfrm flipH="1">
              <a:off x="-25005" y="319087"/>
              <a:ext cx="213601" cy="316286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FAD14FE-8189-477E-B436-D268A1511CB8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7821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723110C-CF36-44DE-8306-EACE09CC144A}"/>
              </a:ext>
            </a:extLst>
          </p:cNvPr>
          <p:cNvSpPr txBox="1"/>
          <p:nvPr/>
        </p:nvSpPr>
        <p:spPr>
          <a:xfrm>
            <a:off x="3582083" y="3328689"/>
            <a:ext cx="1218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طبیعی 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6E5B2-4D39-47E3-B8C9-02AE51F32010}"/>
              </a:ext>
            </a:extLst>
          </p:cNvPr>
          <p:cNvSpPr txBox="1"/>
          <p:nvPr/>
        </p:nvSpPr>
        <p:spPr>
          <a:xfrm>
            <a:off x="2971800" y="393523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اعتقادی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BC0F2-0E2E-4A1D-8D8A-D594702E56E4}"/>
              </a:ext>
            </a:extLst>
          </p:cNvPr>
          <p:cNvSpPr txBox="1"/>
          <p:nvPr/>
        </p:nvSpPr>
        <p:spPr>
          <a:xfrm>
            <a:off x="3200400" y="454770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روانی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C49EF-63E8-41A7-A384-9A3F6F5B75B4}"/>
              </a:ext>
            </a:extLst>
          </p:cNvPr>
          <p:cNvSpPr txBox="1"/>
          <p:nvPr/>
        </p:nvSpPr>
        <p:spPr>
          <a:xfrm>
            <a:off x="96419" y="393523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ثبات عقیده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9F6BA-6C83-4847-B281-91284EF29CE2}"/>
              </a:ext>
            </a:extLst>
          </p:cNvPr>
          <p:cNvSpPr txBox="1"/>
          <p:nvPr/>
        </p:nvSpPr>
        <p:spPr>
          <a:xfrm>
            <a:off x="-1628020" y="4589569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تسلط خود عالی بر دانی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E0A1D-F780-444E-8092-D9500C5CF827}"/>
              </a:ext>
            </a:extLst>
          </p:cNvPr>
          <p:cNvSpPr txBox="1"/>
          <p:nvPr/>
        </p:nvSpPr>
        <p:spPr>
          <a:xfrm>
            <a:off x="1315619" y="332868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latin typeface="AzarMehr Regular" pitchFamily="2" charset="-78"/>
                <a:cs typeface="AzarMehr Regular" pitchFamily="2" charset="-78"/>
              </a:rPr>
              <a:t>آسایش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D9A6FEC-0E2D-4338-AEFB-C30D8883A13B}"/>
              </a:ext>
            </a:extLst>
          </p:cNvPr>
          <p:cNvSpPr/>
          <p:nvPr/>
        </p:nvSpPr>
        <p:spPr>
          <a:xfrm flipH="1" flipV="1">
            <a:off x="3220619" y="3531693"/>
            <a:ext cx="533400" cy="1318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106CBF8-A7D2-43F9-971A-99BF20573901}"/>
              </a:ext>
            </a:extLst>
          </p:cNvPr>
          <p:cNvSpPr/>
          <p:nvPr/>
        </p:nvSpPr>
        <p:spPr>
          <a:xfrm flipH="1" flipV="1">
            <a:off x="3373359" y="4761111"/>
            <a:ext cx="533400" cy="1318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81DE84B-F079-43A5-8A05-942D61EA5711}"/>
              </a:ext>
            </a:extLst>
          </p:cNvPr>
          <p:cNvSpPr/>
          <p:nvPr/>
        </p:nvSpPr>
        <p:spPr>
          <a:xfrm flipH="1" flipV="1">
            <a:off x="3052630" y="4104137"/>
            <a:ext cx="533400" cy="1318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4BECCA-46FC-4668-B59C-6768AB6910C3}"/>
              </a:ext>
            </a:extLst>
          </p:cNvPr>
          <p:cNvSpPr txBox="1"/>
          <p:nvPr/>
        </p:nvSpPr>
        <p:spPr>
          <a:xfrm>
            <a:off x="6857086" y="277454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آرامش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3EC9C9-D599-4C4A-A654-D1DD44F0AECE}"/>
              </a:ext>
            </a:extLst>
          </p:cNvPr>
          <p:cNvSpPr txBox="1"/>
          <p:nvPr/>
        </p:nvSpPr>
        <p:spPr>
          <a:xfrm>
            <a:off x="4724400" y="124168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مفهوم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9C8FFD-631B-40C6-90C9-0A820E97C7B3}"/>
              </a:ext>
            </a:extLst>
          </p:cNvPr>
          <p:cNvSpPr txBox="1"/>
          <p:nvPr/>
        </p:nvSpPr>
        <p:spPr>
          <a:xfrm>
            <a:off x="5257800" y="203493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اهمیت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4C6524-937A-4CA0-8B7B-E4B0006C83D5}"/>
              </a:ext>
            </a:extLst>
          </p:cNvPr>
          <p:cNvSpPr txBox="1"/>
          <p:nvPr/>
        </p:nvSpPr>
        <p:spPr>
          <a:xfrm>
            <a:off x="4191000" y="277454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ریشه نگرانی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E0433F-3C29-4F81-86DF-965A0722025C}"/>
              </a:ext>
            </a:extLst>
          </p:cNvPr>
          <p:cNvSpPr txBox="1"/>
          <p:nvPr/>
        </p:nvSpPr>
        <p:spPr>
          <a:xfrm>
            <a:off x="4648200" y="393382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انواع آرامش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975938-1E59-4EB8-9468-968CF9108249}"/>
              </a:ext>
            </a:extLst>
          </p:cNvPr>
          <p:cNvSpPr txBox="1"/>
          <p:nvPr/>
        </p:nvSpPr>
        <p:spPr>
          <a:xfrm>
            <a:off x="4191000" y="50931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 Regular" pitchFamily="2" charset="-78"/>
                <a:cs typeface="AzarMehr Regular" pitchFamily="2" charset="-78"/>
              </a:rPr>
              <a:t>عوامل آرامش</a:t>
            </a:r>
            <a:endParaRPr lang="en-US" sz="24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025F7B-80A2-4115-B897-BCD128174B76}"/>
              </a:ext>
            </a:extLst>
          </p:cNvPr>
          <p:cNvGrpSpPr/>
          <p:nvPr/>
        </p:nvGrpSpPr>
        <p:grpSpPr>
          <a:xfrm>
            <a:off x="6771863" y="1472515"/>
            <a:ext cx="505985" cy="3851416"/>
            <a:chOff x="450377" y="-935944"/>
            <a:chExt cx="506212" cy="385230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311525-FBAD-4566-AEB9-C90D5A50C312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H="1" flipV="1">
              <a:off x="460320" y="-935944"/>
              <a:ext cx="496269" cy="15650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F6E94AE-0C15-4AF6-B282-C242E56B41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377" y="625640"/>
              <a:ext cx="505294" cy="468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AutoShape 16">
              <a:extLst>
                <a:ext uri="{FF2B5EF4-FFF2-40B4-BE49-F238E27FC236}">
                  <a16:creationId xmlns:a16="http://schemas.microsoft.com/office/drawing/2014/main" id="{268D85DB-467E-4CF8-B1C0-9B90BCE25A08}"/>
                </a:ext>
              </a:extLst>
            </p:cNvPr>
            <p:cNvCxnSpPr>
              <a:cxnSpLocks noChangeShapeType="1"/>
              <a:endCxn id="22" idx="3"/>
            </p:cNvCxnSpPr>
            <p:nvPr/>
          </p:nvCxnSpPr>
          <p:spPr bwMode="auto">
            <a:xfrm flipH="1" flipV="1">
              <a:off x="460320" y="-142505"/>
              <a:ext cx="495778" cy="768147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3DEA35E-4C96-4F4D-A078-119A976039BB}"/>
                </a:ext>
              </a:extLst>
            </p:cNvPr>
            <p:cNvCxnSpPr>
              <a:cxnSpLocks/>
              <a:endCxn id="25" idx="3"/>
            </p:cNvCxnSpPr>
            <p:nvPr/>
          </p:nvCxnSpPr>
          <p:spPr>
            <a:xfrm flipH="1">
              <a:off x="460320" y="628022"/>
              <a:ext cx="490274" cy="22883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24D5D0-FC4E-4BBD-A4CC-40499E912764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460320" y="628022"/>
              <a:ext cx="490910" cy="112879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DAC75E-6003-4407-9079-19B65A9CF016}"/>
              </a:ext>
            </a:extLst>
          </p:cNvPr>
          <p:cNvGrpSpPr/>
          <p:nvPr/>
        </p:nvGrpSpPr>
        <p:grpSpPr>
          <a:xfrm>
            <a:off x="4717715" y="3559522"/>
            <a:ext cx="464803" cy="1219015"/>
            <a:chOff x="450377" y="-25668"/>
            <a:chExt cx="506212" cy="121929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056C19C-7258-4498-BF49-DAB555674A1C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H="1" flipV="1">
              <a:off x="540648" y="-25668"/>
              <a:ext cx="415941" cy="65474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4CB251E-58CB-4D2A-BBEB-98C381C502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377" y="625640"/>
              <a:ext cx="505294" cy="468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38B7601-EF0F-4845-ABB7-89C4A1424FF9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H="1">
              <a:off x="457660" y="628022"/>
              <a:ext cx="492935" cy="56560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F35CE6A-384E-4DFF-8FAA-3CFB0CF98EF5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521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79E601-7BB0-49E3-9611-579250F7291E}"/>
              </a:ext>
            </a:extLst>
          </p:cNvPr>
          <p:cNvSpPr txBox="1"/>
          <p:nvPr/>
        </p:nvSpPr>
        <p:spPr>
          <a:xfrm>
            <a:off x="7227796" y="966491"/>
            <a:ext cx="1230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مقدمه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4EC64-4A5A-42D7-8F35-87AFCD8EE88F}"/>
              </a:ext>
            </a:extLst>
          </p:cNvPr>
          <p:cNvSpPr txBox="1"/>
          <p:nvPr/>
        </p:nvSpPr>
        <p:spPr>
          <a:xfrm>
            <a:off x="5800920" y="2854974"/>
            <a:ext cx="254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معامله با خداوند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3832551" y="2685649"/>
            <a:ext cx="293828" cy="4001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3832551" y="3072653"/>
            <a:ext cx="293828" cy="4486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stCxn id="2" idx="3"/>
          </p:cNvCxnSpPr>
          <p:nvPr/>
        </p:nvCxnSpPr>
        <p:spPr>
          <a:xfrm>
            <a:off x="2526394" y="2223867"/>
            <a:ext cx="476272" cy="4484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  <a:stCxn id="70" idx="3"/>
          </p:cNvCxnSpPr>
          <p:nvPr/>
        </p:nvCxnSpPr>
        <p:spPr>
          <a:xfrm flipV="1">
            <a:off x="2556197" y="2678429"/>
            <a:ext cx="446471" cy="183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74" idx="3"/>
          </p:cNvCxnSpPr>
          <p:nvPr/>
        </p:nvCxnSpPr>
        <p:spPr>
          <a:xfrm flipV="1">
            <a:off x="2583948" y="2678429"/>
            <a:ext cx="416724" cy="5160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4032" y="2023810"/>
            <a:ext cx="208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دشمن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298854" y="4279122"/>
            <a:ext cx="654829" cy="4844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256120" y="4752952"/>
            <a:ext cx="697563" cy="106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4276039" y="4763600"/>
            <a:ext cx="683523" cy="4024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72303" y="1901017"/>
            <a:ext cx="524578" cy="11716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/>
            <a:stCxn id="9" idx="3"/>
          </p:cNvCxnSpPr>
          <p:nvPr/>
        </p:nvCxnSpPr>
        <p:spPr>
          <a:xfrm flipV="1">
            <a:off x="5512057" y="3072653"/>
            <a:ext cx="484824" cy="12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  <a:stCxn id="10" idx="3"/>
          </p:cNvCxnSpPr>
          <p:nvPr/>
        </p:nvCxnSpPr>
        <p:spPr>
          <a:xfrm flipV="1">
            <a:off x="5510624" y="3072654"/>
            <a:ext cx="486259" cy="16422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0C5AB8-D396-4EBF-B10E-F76611EAE83B}"/>
              </a:ext>
            </a:extLst>
          </p:cNvPr>
          <p:cNvSpPr txBox="1"/>
          <p:nvPr/>
        </p:nvSpPr>
        <p:spPr>
          <a:xfrm>
            <a:off x="3172760" y="1662556"/>
            <a:ext cx="2339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قطعیت اصل موضوع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CA7FD-96C6-4178-8C55-C2F7A6980DB0}"/>
              </a:ext>
            </a:extLst>
          </p:cNvPr>
          <p:cNvSpPr txBox="1"/>
          <p:nvPr/>
        </p:nvSpPr>
        <p:spPr>
          <a:xfrm>
            <a:off x="4078453" y="2873868"/>
            <a:ext cx="143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طرف معامله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7A768-F00C-49BB-9ED5-4B4BD24A72A7}"/>
              </a:ext>
            </a:extLst>
          </p:cNvPr>
          <p:cNvSpPr txBox="1"/>
          <p:nvPr/>
        </p:nvSpPr>
        <p:spPr>
          <a:xfrm>
            <a:off x="4891066" y="4514851"/>
            <a:ext cx="61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آثار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44E43-2B7E-4EC5-9DA3-9145AE34724E}"/>
              </a:ext>
            </a:extLst>
          </p:cNvPr>
          <p:cNvSpPr txBox="1"/>
          <p:nvPr/>
        </p:nvSpPr>
        <p:spPr>
          <a:xfrm>
            <a:off x="3016512" y="2454864"/>
            <a:ext cx="887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شیطان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3A0A0-365E-4A95-A201-E47C47AFE439}"/>
              </a:ext>
            </a:extLst>
          </p:cNvPr>
          <p:cNvSpPr txBox="1"/>
          <p:nvPr/>
        </p:nvSpPr>
        <p:spPr>
          <a:xfrm>
            <a:off x="2120908" y="3339108"/>
            <a:ext cx="175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خداوند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EE063C-F33F-4DF5-B431-B1E01DEFDA28}"/>
              </a:ext>
            </a:extLst>
          </p:cNvPr>
          <p:cNvSpPr txBox="1"/>
          <p:nvPr/>
        </p:nvSpPr>
        <p:spPr>
          <a:xfrm>
            <a:off x="2569020" y="4028412"/>
            <a:ext cx="174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شناخت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BA8FA7-0F39-457F-919B-949378B1B1E7}"/>
              </a:ext>
            </a:extLst>
          </p:cNvPr>
          <p:cNvSpPr txBox="1"/>
          <p:nvPr/>
        </p:nvSpPr>
        <p:spPr>
          <a:xfrm>
            <a:off x="3139434" y="4501885"/>
            <a:ext cx="116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گرایش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39FA94-D3BB-4C8A-A56D-710671316E4B}"/>
              </a:ext>
            </a:extLst>
          </p:cNvPr>
          <p:cNvSpPr txBox="1"/>
          <p:nvPr/>
        </p:nvSpPr>
        <p:spPr>
          <a:xfrm>
            <a:off x="3155854" y="4935611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رفتار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60E107C-D566-44CF-8A1C-422A8CE2D854}"/>
              </a:ext>
            </a:extLst>
          </p:cNvPr>
          <p:cNvSpPr txBox="1"/>
          <p:nvPr/>
        </p:nvSpPr>
        <p:spPr>
          <a:xfrm>
            <a:off x="1119344" y="2496726"/>
            <a:ext cx="1436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سابقه بد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2D8812-AF97-4E81-8521-EEA60A4401BF}"/>
              </a:ext>
            </a:extLst>
          </p:cNvPr>
          <p:cNvSpPr txBox="1"/>
          <p:nvPr/>
        </p:nvSpPr>
        <p:spPr>
          <a:xfrm>
            <a:off x="1005095" y="2994456"/>
            <a:ext cx="157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>
                <a:latin typeface="AzarMehr-FD Regular" pitchFamily="2" charset="-78"/>
                <a:cs typeface="AzarMehr-FD Regular" pitchFamily="2" charset="-78"/>
              </a:rPr>
              <a:t>عاقبت معامله </a:t>
            </a:r>
            <a:endParaRPr lang="ar-DZ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A888937-DB25-49E2-866A-A8C5578FA511}"/>
              </a:ext>
            </a:extLst>
          </p:cNvPr>
          <p:cNvSpPr txBox="1"/>
          <p:nvPr/>
        </p:nvSpPr>
        <p:spPr>
          <a:xfrm>
            <a:off x="2774736" y="524460"/>
            <a:ext cx="359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23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70" grpId="0"/>
      <p:bldP spid="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750987-BDFE-48F6-B261-55B4AED65EB5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32263-B344-4557-9660-736E4636ADE2}"/>
              </a:ext>
            </a:extLst>
          </p:cNvPr>
          <p:cNvSpPr txBox="1"/>
          <p:nvPr/>
        </p:nvSpPr>
        <p:spPr>
          <a:xfrm>
            <a:off x="6781800" y="137160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sz="3200" dirty="0">
                <a:latin typeface="AzarMehr Regular" pitchFamily="2" charset="-78"/>
                <a:cs typeface="AzarMehr Regular" pitchFamily="2" charset="-78"/>
              </a:rPr>
              <a:t>آرامش</a:t>
            </a:r>
            <a:endParaRPr lang="en-US" sz="32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1A930-C413-46E9-B868-849CAF240050}"/>
              </a:ext>
            </a:extLst>
          </p:cNvPr>
          <p:cNvSpPr txBox="1"/>
          <p:nvPr/>
        </p:nvSpPr>
        <p:spPr>
          <a:xfrm>
            <a:off x="5976730" y="382565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عوامل آرامش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87D17-6116-49A1-BB51-B12B29B11C6E}"/>
              </a:ext>
            </a:extLst>
          </p:cNvPr>
          <p:cNvSpPr txBox="1"/>
          <p:nvPr/>
        </p:nvSpPr>
        <p:spPr>
          <a:xfrm>
            <a:off x="1828800" y="1909806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ایمان و دوستی با خداوند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7D550-BDF4-47D5-B67F-A4B49D20B011}"/>
              </a:ext>
            </a:extLst>
          </p:cNvPr>
          <p:cNvSpPr txBox="1"/>
          <p:nvPr/>
        </p:nvSpPr>
        <p:spPr>
          <a:xfrm>
            <a:off x="3810000" y="289094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ذکر دائمی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8F87B-6377-4C1D-B43A-AA249E30E9E3}"/>
              </a:ext>
            </a:extLst>
          </p:cNvPr>
          <p:cNvSpPr txBox="1"/>
          <p:nvPr/>
        </p:nvSpPr>
        <p:spPr>
          <a:xfrm>
            <a:off x="1600200" y="2489928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قلبی</a:t>
            </a:r>
          </a:p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لسانی</a:t>
            </a:r>
          </a:p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عملی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E9D22-6E30-4A6C-9D8C-18CC1E5135C0}"/>
              </a:ext>
            </a:extLst>
          </p:cNvPr>
          <p:cNvSpPr txBox="1"/>
          <p:nvPr/>
        </p:nvSpPr>
        <p:spPr>
          <a:xfrm>
            <a:off x="2743200" y="387500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توکل به خداوند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CB6A0-2D88-4638-91B5-3F90B9BDBF85}"/>
              </a:ext>
            </a:extLst>
          </p:cNvPr>
          <p:cNvSpPr txBox="1"/>
          <p:nvPr/>
        </p:nvSpPr>
        <p:spPr>
          <a:xfrm>
            <a:off x="3048000" y="446697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شکر و رضایت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D73DB-F85B-4312-B540-FEC1683E058E}"/>
              </a:ext>
            </a:extLst>
          </p:cNvPr>
          <p:cNvSpPr txBox="1"/>
          <p:nvPr/>
        </p:nvSpPr>
        <p:spPr>
          <a:xfrm>
            <a:off x="4191000" y="5088787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اخلاص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20BFAB-34AE-43CB-91DB-DE8D5387C934}"/>
              </a:ext>
            </a:extLst>
          </p:cNvPr>
          <p:cNvGrpSpPr/>
          <p:nvPr/>
        </p:nvGrpSpPr>
        <p:grpSpPr>
          <a:xfrm>
            <a:off x="5714584" y="2231135"/>
            <a:ext cx="357737" cy="3179067"/>
            <a:chOff x="43180" y="-1429579"/>
            <a:chExt cx="203835" cy="318011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08DC9E0-D2D5-495D-8815-67273438FF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80" y="-1429579"/>
              <a:ext cx="203835" cy="3180119"/>
              <a:chOff x="5728" y="-196"/>
              <a:chExt cx="321" cy="7877"/>
            </a:xfrm>
          </p:grpSpPr>
          <p:cxnSp>
            <p:nvCxnSpPr>
              <p:cNvPr id="31" name="AutoShape 14">
                <a:extLst>
                  <a:ext uri="{FF2B5EF4-FFF2-40B4-BE49-F238E27FC236}">
                    <a16:creationId xmlns:a16="http://schemas.microsoft.com/office/drawing/2014/main" id="{84ED5925-3DA9-46DD-8DBB-775A3891AB2D}"/>
                  </a:ext>
                </a:extLst>
              </p:cNvPr>
              <p:cNvCxnSpPr>
                <a:cxnSpLocks noChangeShapeType="1"/>
                <a:endCxn id="5" idx="3"/>
              </p:cNvCxnSpPr>
              <p:nvPr/>
            </p:nvCxnSpPr>
            <p:spPr bwMode="auto">
              <a:xfrm flipH="1" flipV="1">
                <a:off x="5728" y="-196"/>
                <a:ext cx="321" cy="4747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15">
                <a:extLst>
                  <a:ext uri="{FF2B5EF4-FFF2-40B4-BE49-F238E27FC236}">
                    <a16:creationId xmlns:a16="http://schemas.microsoft.com/office/drawing/2014/main" id="{9B1FF59F-C26B-45A9-A5E9-8ABF448C157E}"/>
                  </a:ext>
                </a:extLst>
              </p:cNvPr>
              <p:cNvCxnSpPr>
                <a:cxnSpLocks noChangeShapeType="1"/>
                <a:endCxn id="10" idx="3"/>
              </p:cNvCxnSpPr>
              <p:nvPr/>
            </p:nvCxnSpPr>
            <p:spPr bwMode="auto">
              <a:xfrm flipH="1">
                <a:off x="5728" y="4551"/>
                <a:ext cx="321" cy="313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16">
                <a:extLst>
                  <a:ext uri="{FF2B5EF4-FFF2-40B4-BE49-F238E27FC236}">
                    <a16:creationId xmlns:a16="http://schemas.microsoft.com/office/drawing/2014/main" id="{CDB68767-686F-49E3-B59B-7D69828AE1DE}"/>
                  </a:ext>
                </a:extLst>
              </p:cNvPr>
              <p:cNvCxnSpPr>
                <a:cxnSpLocks noChangeShapeType="1"/>
                <a:endCxn id="6" idx="3"/>
              </p:cNvCxnSpPr>
              <p:nvPr/>
            </p:nvCxnSpPr>
            <p:spPr bwMode="auto">
              <a:xfrm flipH="1" flipV="1">
                <a:off x="5728" y="2235"/>
                <a:ext cx="321" cy="2322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17">
                <a:extLst>
                  <a:ext uri="{FF2B5EF4-FFF2-40B4-BE49-F238E27FC236}">
                    <a16:creationId xmlns:a16="http://schemas.microsoft.com/office/drawing/2014/main" id="{58B71268-B358-4FE3-A07D-830C3D170A98}"/>
                  </a:ext>
                </a:extLst>
              </p:cNvPr>
              <p:cNvCxnSpPr>
                <a:cxnSpLocks noChangeShapeType="1"/>
                <a:endCxn id="9" idx="3"/>
              </p:cNvCxnSpPr>
              <p:nvPr/>
            </p:nvCxnSpPr>
            <p:spPr bwMode="auto">
              <a:xfrm flipH="1">
                <a:off x="5728" y="4557"/>
                <a:ext cx="321" cy="1583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6A20BB-B83D-4806-9BA8-F004397E8BEC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 flipV="1">
              <a:off x="43418" y="476535"/>
              <a:ext cx="203440" cy="1051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F35FB59-BFA2-43E2-B47A-335CD1C9ABA5}"/>
              </a:ext>
            </a:extLst>
          </p:cNvPr>
          <p:cNvGrpSpPr/>
          <p:nvPr/>
        </p:nvGrpSpPr>
        <p:grpSpPr>
          <a:xfrm>
            <a:off x="3839055" y="2778431"/>
            <a:ext cx="304800" cy="860855"/>
            <a:chOff x="-57785" y="112640"/>
            <a:chExt cx="304800" cy="86114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D8D9E76-DB6E-4F01-B478-94FFB7CCEC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7785" y="112640"/>
              <a:ext cx="304800" cy="861140"/>
              <a:chOff x="5569" y="3624"/>
              <a:chExt cx="480" cy="2133"/>
            </a:xfrm>
          </p:grpSpPr>
          <p:cxnSp>
            <p:nvCxnSpPr>
              <p:cNvPr id="43" name="AutoShape 14">
                <a:extLst>
                  <a:ext uri="{FF2B5EF4-FFF2-40B4-BE49-F238E27FC236}">
                    <a16:creationId xmlns:a16="http://schemas.microsoft.com/office/drawing/2014/main" id="{6BF70E93-A2A0-496E-A847-A856430CFF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5569" y="3624"/>
                <a:ext cx="480" cy="927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15">
                <a:extLst>
                  <a:ext uri="{FF2B5EF4-FFF2-40B4-BE49-F238E27FC236}">
                    <a16:creationId xmlns:a16="http://schemas.microsoft.com/office/drawing/2014/main" id="{E6E75A75-AE45-4F13-B8E5-8C6D033743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569" y="4551"/>
                <a:ext cx="480" cy="1206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28B6AE5-555E-4E89-B794-35A6A08A77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40446" y="486767"/>
              <a:ext cx="287304" cy="28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3428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198A2-310E-4FA5-B9FC-22F7287C1893}"/>
              </a:ext>
            </a:extLst>
          </p:cNvPr>
          <p:cNvSpPr txBox="1"/>
          <p:nvPr/>
        </p:nvSpPr>
        <p:spPr>
          <a:xfrm>
            <a:off x="3124200" y="1752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صبر و تلاش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F621A-9931-4E6E-96E8-88866F63A15C}"/>
              </a:ext>
            </a:extLst>
          </p:cNvPr>
          <p:cNvSpPr txBox="1"/>
          <p:nvPr/>
        </p:nvSpPr>
        <p:spPr>
          <a:xfrm>
            <a:off x="3124200" y="234222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دعا و توسل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E8F66-B7EE-42BA-A6E6-72560C04B70D}"/>
              </a:ext>
            </a:extLst>
          </p:cNvPr>
          <p:cNvSpPr txBox="1"/>
          <p:nvPr/>
        </p:nvSpPr>
        <p:spPr>
          <a:xfrm>
            <a:off x="2895600" y="2932506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قطع تعلق دنیوی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8F64A-A986-4F74-8072-43765FF039B8}"/>
              </a:ext>
            </a:extLst>
          </p:cNvPr>
          <p:cNvSpPr txBox="1"/>
          <p:nvPr/>
        </p:nvSpPr>
        <p:spPr>
          <a:xfrm>
            <a:off x="1905000" y="3522128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ارتباط سالم با خلق الله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E833C-5D08-4CAA-9DE2-6D4685DA0844}"/>
              </a:ext>
            </a:extLst>
          </p:cNvPr>
          <p:cNvSpPr txBox="1"/>
          <p:nvPr/>
        </p:nvSpPr>
        <p:spPr>
          <a:xfrm>
            <a:off x="1302026" y="411175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مبارزه با رذایل اخلاقی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9416E-2795-4DB8-87AC-ECB1F99E2177}"/>
              </a:ext>
            </a:extLst>
          </p:cNvPr>
          <p:cNvSpPr txBox="1"/>
          <p:nvPr/>
        </p:nvSpPr>
        <p:spPr>
          <a:xfrm>
            <a:off x="1156252" y="469678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امید و اعتماد به خداوند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6FE85-75B3-4A75-86AB-71E5A5EB6666}"/>
              </a:ext>
            </a:extLst>
          </p:cNvPr>
          <p:cNvSpPr txBox="1"/>
          <p:nvPr/>
        </p:nvSpPr>
        <p:spPr>
          <a:xfrm>
            <a:off x="1265582" y="5281818"/>
            <a:ext cx="431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smtClean="0">
                <a:latin typeface="AzarMehr Regular" pitchFamily="2" charset="-78"/>
                <a:cs typeface="AzarMehr Regular" pitchFamily="2" charset="-78"/>
              </a:rPr>
              <a:t>تأمل </a:t>
            </a:r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در خود، هدف خلق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B3DF1-0305-417A-AD5E-B651CBB3F8DC}"/>
              </a:ext>
            </a:extLst>
          </p:cNvPr>
          <p:cNvSpPr txBox="1"/>
          <p:nvPr/>
        </p:nvSpPr>
        <p:spPr>
          <a:xfrm>
            <a:off x="6781800" y="137160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sz="3200" dirty="0">
                <a:latin typeface="AzarMehr Regular" pitchFamily="2" charset="-78"/>
                <a:cs typeface="AzarMehr Regular" pitchFamily="2" charset="-78"/>
              </a:rPr>
              <a:t>آرامش</a:t>
            </a:r>
            <a:endParaRPr lang="en-US" sz="3200" dirty="0">
              <a:latin typeface="AzarMehr Regular" pitchFamily="2" charset="-78"/>
              <a:cs typeface="AzarMehr Regula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7CD92A-AB2B-44C4-A51F-29E59699D6C4}"/>
              </a:ext>
            </a:extLst>
          </p:cNvPr>
          <p:cNvSpPr txBox="1"/>
          <p:nvPr/>
        </p:nvSpPr>
        <p:spPr>
          <a:xfrm>
            <a:off x="5966791" y="352212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>
                <a:latin typeface="AzarMehr Regular" pitchFamily="2" charset="-78"/>
                <a:cs typeface="AzarMehr Regular" pitchFamily="2" charset="-78"/>
              </a:rPr>
              <a:t>عوامل آرامش</a:t>
            </a:r>
            <a:endParaRPr lang="en-US" sz="2800" dirty="0">
              <a:latin typeface="AzarMehr Regular" pitchFamily="2" charset="-78"/>
              <a:cs typeface="AzarMehr Regular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7C4209-BAD8-4A8B-A2C1-E1DA10D14157}"/>
              </a:ext>
            </a:extLst>
          </p:cNvPr>
          <p:cNvGrpSpPr/>
          <p:nvPr/>
        </p:nvGrpSpPr>
        <p:grpSpPr>
          <a:xfrm>
            <a:off x="5562600" y="2014210"/>
            <a:ext cx="565164" cy="3529218"/>
            <a:chOff x="0" y="-1289075"/>
            <a:chExt cx="401094" cy="45716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84FF00A-2BA8-4486-AE87-84A27F81DCFB}"/>
                </a:ext>
              </a:extLst>
            </p:cNvPr>
            <p:cNvGrpSpPr/>
            <p:nvPr/>
          </p:nvGrpSpPr>
          <p:grpSpPr>
            <a:xfrm>
              <a:off x="0" y="-1289075"/>
              <a:ext cx="401094" cy="2294001"/>
              <a:chOff x="-4137" y="-1289075"/>
              <a:chExt cx="401094" cy="2294001"/>
            </a:xfrm>
          </p:grpSpPr>
          <p:cxnSp>
            <p:nvCxnSpPr>
              <p:cNvPr id="19" name="AutoShape 14">
                <a:extLst>
                  <a:ext uri="{FF2B5EF4-FFF2-40B4-BE49-F238E27FC236}">
                    <a16:creationId xmlns:a16="http://schemas.microsoft.com/office/drawing/2014/main" id="{EF540365-C09B-425F-9F97-790EBC8270CB}"/>
                  </a:ext>
                </a:extLst>
              </p:cNvPr>
              <p:cNvCxnSpPr>
                <a:cxnSpLocks noChangeShapeType="1"/>
                <a:endCxn id="4" idx="3"/>
              </p:cNvCxnSpPr>
              <p:nvPr/>
            </p:nvCxnSpPr>
            <p:spPr bwMode="auto">
              <a:xfrm flipH="1" flipV="1">
                <a:off x="-4137" y="239332"/>
                <a:ext cx="401094" cy="764187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16">
                <a:extLst>
                  <a:ext uri="{FF2B5EF4-FFF2-40B4-BE49-F238E27FC236}">
                    <a16:creationId xmlns:a16="http://schemas.microsoft.com/office/drawing/2014/main" id="{FA327104-3441-47E8-B640-14AFCBFA76E5}"/>
                  </a:ext>
                </a:extLst>
              </p:cNvPr>
              <p:cNvCxnSpPr>
                <a:cxnSpLocks noChangeShapeType="1"/>
                <a:endCxn id="5" idx="3"/>
              </p:cNvCxnSpPr>
              <p:nvPr/>
            </p:nvCxnSpPr>
            <p:spPr bwMode="auto">
              <a:xfrm flipH="1">
                <a:off x="-4137" y="1003024"/>
                <a:ext cx="397919" cy="83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009DB12-0363-4D69-A8C6-21E370F8A77A}"/>
                  </a:ext>
                </a:extLst>
              </p:cNvPr>
              <p:cNvCxnSpPr>
                <a:cxnSpLocks/>
                <a:endCxn id="3" idx="3"/>
              </p:cNvCxnSpPr>
              <p:nvPr/>
            </p:nvCxnSpPr>
            <p:spPr>
              <a:xfrm flipH="1" flipV="1">
                <a:off x="-4137" y="-525300"/>
                <a:ext cx="398654" cy="1530226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3474DF5-347C-4B2D-9578-833DBC180B9D}"/>
                  </a:ext>
                </a:extLst>
              </p:cNvPr>
              <p:cNvCxnSpPr>
                <a:cxnSpLocks/>
                <a:endCxn id="2" idx="3"/>
              </p:cNvCxnSpPr>
              <p:nvPr/>
            </p:nvCxnSpPr>
            <p:spPr>
              <a:xfrm flipH="1" flipV="1">
                <a:off x="-4137" y="-1289075"/>
                <a:ext cx="399290" cy="2293753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F1E053-5241-456F-B8D9-F425CB286232}"/>
                </a:ext>
              </a:extLst>
            </p:cNvPr>
            <p:cNvGrpSpPr/>
            <p:nvPr/>
          </p:nvGrpSpPr>
          <p:grpSpPr>
            <a:xfrm flipV="1">
              <a:off x="4703" y="1001289"/>
              <a:ext cx="392253" cy="2281257"/>
              <a:chOff x="4703" y="-1276332"/>
              <a:chExt cx="392253" cy="2281257"/>
            </a:xfrm>
          </p:grpSpPr>
          <p:cxnSp>
            <p:nvCxnSpPr>
              <p:cNvPr id="15" name="AutoShape 14">
                <a:extLst>
                  <a:ext uri="{FF2B5EF4-FFF2-40B4-BE49-F238E27FC236}">
                    <a16:creationId xmlns:a16="http://schemas.microsoft.com/office/drawing/2014/main" id="{0AD898E4-F1CA-489D-A172-810168FB073E}"/>
                  </a:ext>
                </a:extLst>
              </p:cNvPr>
              <p:cNvCxnSpPr>
                <a:cxnSpLocks noChangeShapeType="1"/>
                <a:endCxn id="6" idx="3"/>
              </p:cNvCxnSpPr>
              <p:nvPr/>
            </p:nvCxnSpPr>
            <p:spPr bwMode="auto">
              <a:xfrm flipH="1" flipV="1">
                <a:off x="4703" y="239331"/>
                <a:ext cx="392253" cy="764188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A9EE009-863A-4DB4-995B-B818D7F0BE5D}"/>
                  </a:ext>
                </a:extLst>
              </p:cNvPr>
              <p:cNvCxnSpPr>
                <a:cxnSpLocks/>
                <a:endCxn id="7" idx="3"/>
              </p:cNvCxnSpPr>
              <p:nvPr/>
            </p:nvCxnSpPr>
            <p:spPr>
              <a:xfrm flipH="1" flipV="1">
                <a:off x="9405" y="-518500"/>
                <a:ext cx="385112" cy="152342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A536678-B507-4126-B64B-83A169D3348B}"/>
                  </a:ext>
                </a:extLst>
              </p:cNvPr>
              <p:cNvCxnSpPr>
                <a:cxnSpLocks/>
                <a:endCxn id="8" idx="3"/>
              </p:cNvCxnSpPr>
              <p:nvPr/>
            </p:nvCxnSpPr>
            <p:spPr>
              <a:xfrm flipH="1" flipV="1">
                <a:off x="9405" y="-1276332"/>
                <a:ext cx="385748" cy="228100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23C4F68-1FA8-47C8-9AC3-7C3C4F18125F}"/>
              </a:ext>
            </a:extLst>
          </p:cNvPr>
          <p:cNvSpPr txBox="1"/>
          <p:nvPr/>
        </p:nvSpPr>
        <p:spPr>
          <a:xfrm>
            <a:off x="2772334" y="525936"/>
            <a:ext cx="358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774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FFA63-87C0-4C92-A2A5-5B641CE626BD}"/>
              </a:ext>
            </a:extLst>
          </p:cNvPr>
          <p:cNvSpPr txBox="1"/>
          <p:nvPr/>
        </p:nvSpPr>
        <p:spPr>
          <a:xfrm>
            <a:off x="7391533" y="356452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آثار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9B764-100A-43D0-B583-3969AF99E907}"/>
              </a:ext>
            </a:extLst>
          </p:cNvPr>
          <p:cNvSpPr txBox="1"/>
          <p:nvPr/>
        </p:nvSpPr>
        <p:spPr>
          <a:xfrm>
            <a:off x="4237071" y="1265656"/>
            <a:ext cx="114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latin typeface="AzarMehr-FD Regular" pitchFamily="2" charset="-78"/>
                <a:cs typeface="AzarMehr-FD Regular" pitchFamily="2" charset="-78"/>
              </a:rPr>
              <a:t>یقین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E8E87-C3F1-45A2-AF25-6A41B72F1765}"/>
              </a:ext>
            </a:extLst>
          </p:cNvPr>
          <p:cNvSpPr txBox="1"/>
          <p:nvPr/>
        </p:nvSpPr>
        <p:spPr>
          <a:xfrm>
            <a:off x="2103471" y="1727321"/>
            <a:ext cx="328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latin typeface="AzarMehr-FD Regular" pitchFamily="2" charset="-78"/>
                <a:cs typeface="AzarMehr-FD Regular" pitchFamily="2" charset="-78"/>
              </a:rPr>
              <a:t>صراط مستقیم 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D12DA-6DE7-4422-AD86-C36DF0D48153}"/>
              </a:ext>
            </a:extLst>
          </p:cNvPr>
          <p:cNvSpPr txBox="1"/>
          <p:nvPr/>
        </p:nvSpPr>
        <p:spPr>
          <a:xfrm>
            <a:off x="3092343" y="2173882"/>
            <a:ext cx="229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latin typeface="AzarMehr-FD Regular" pitchFamily="2" charset="-78"/>
                <a:cs typeface="AzarMehr-FD Regular" pitchFamily="2" charset="-78"/>
              </a:rPr>
              <a:t>فطرت الهی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49FA7-CE91-44D1-8365-C2E1B4F9D33F}"/>
              </a:ext>
            </a:extLst>
          </p:cNvPr>
          <p:cNvSpPr txBox="1"/>
          <p:nvPr/>
        </p:nvSpPr>
        <p:spPr>
          <a:xfrm>
            <a:off x="3364466" y="2614111"/>
            <a:ext cx="202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latin typeface="AzarMehr-FD Regular" pitchFamily="2" charset="-78"/>
                <a:cs typeface="AzarMehr-FD Regular" pitchFamily="2" charset="-78"/>
              </a:rPr>
              <a:t>حسن عاقبت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1092D-C4E9-4660-8548-8B338747B81B}"/>
              </a:ext>
            </a:extLst>
          </p:cNvPr>
          <p:cNvSpPr txBox="1"/>
          <p:nvPr/>
        </p:nvSpPr>
        <p:spPr>
          <a:xfrm>
            <a:off x="4129802" y="3125756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اخلاص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0D31AB-6729-486A-ADB0-0589B689C73F}"/>
              </a:ext>
            </a:extLst>
          </p:cNvPr>
          <p:cNvSpPr txBox="1"/>
          <p:nvPr/>
        </p:nvSpPr>
        <p:spPr>
          <a:xfrm>
            <a:off x="2481875" y="3550882"/>
            <a:ext cx="310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latin typeface="AzarMehr-FD Regular" pitchFamily="2" charset="-78"/>
                <a:cs typeface="AzarMehr-FD Regular" pitchFamily="2" charset="-78"/>
              </a:rPr>
              <a:t>توکل</a:t>
            </a:r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،</a:t>
            </a:r>
            <a:r>
              <a:rPr lang="ar-DZ" sz="2400" dirty="0">
                <a:latin typeface="AzarMehr-FD Regular" pitchFamily="2" charset="-78"/>
                <a:cs typeface="AzarMehr-FD Regular" pitchFamily="2" charset="-78"/>
              </a:rPr>
              <a:t> تسلیم و رضا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1EF45E-281B-45EA-9621-8ED2D082B721}"/>
              </a:ext>
            </a:extLst>
          </p:cNvPr>
          <p:cNvSpPr txBox="1"/>
          <p:nvPr/>
        </p:nvSpPr>
        <p:spPr>
          <a:xfrm>
            <a:off x="3468712" y="401254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latin typeface="AzarMehr-FD Regular" pitchFamily="2" charset="-78"/>
                <a:cs typeface="AzarMehr-FD Regular" pitchFamily="2" charset="-78"/>
              </a:rPr>
              <a:t>رجاء خائفانه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C89C35-704E-43D1-8816-3E4068964F57}"/>
              </a:ext>
            </a:extLst>
          </p:cNvPr>
          <p:cNvSpPr txBox="1"/>
          <p:nvPr/>
        </p:nvSpPr>
        <p:spPr>
          <a:xfrm>
            <a:off x="4619461" y="4618281"/>
            <a:ext cx="114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latin typeface="AzarMehr-FD Regular" pitchFamily="2" charset="-78"/>
                <a:cs typeface="AzarMehr-FD Regular" pitchFamily="2" charset="-78"/>
              </a:rPr>
              <a:t>صبر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9A3BE8-0295-44FC-8674-FC6CBE527460}"/>
              </a:ext>
            </a:extLst>
          </p:cNvPr>
          <p:cNvSpPr txBox="1"/>
          <p:nvPr/>
        </p:nvSpPr>
        <p:spPr>
          <a:xfrm>
            <a:off x="4321032" y="5027676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زهد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AF8AB-5D19-4396-966C-DEFC065BDACB}"/>
              </a:ext>
            </a:extLst>
          </p:cNvPr>
          <p:cNvSpPr txBox="1"/>
          <p:nvPr/>
        </p:nvSpPr>
        <p:spPr>
          <a:xfrm>
            <a:off x="4619461" y="5361515"/>
            <a:ext cx="114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...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4A81F3-F6AA-491B-93F3-5A25513CDF35}"/>
              </a:ext>
            </a:extLst>
          </p:cNvPr>
          <p:cNvSpPr txBox="1"/>
          <p:nvPr/>
        </p:nvSpPr>
        <p:spPr>
          <a:xfrm>
            <a:off x="2480963" y="4987548"/>
            <a:ext cx="180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آرامش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FF86D1-1E9D-4CDE-A944-999BB194142C}"/>
              </a:ext>
            </a:extLst>
          </p:cNvPr>
          <p:cNvSpPr txBox="1"/>
          <p:nvPr/>
        </p:nvSpPr>
        <p:spPr>
          <a:xfrm>
            <a:off x="4953000" y="202352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شناخت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0F0BC9-EC28-4BD1-9047-576081B46352}"/>
              </a:ext>
            </a:extLst>
          </p:cNvPr>
          <p:cNvSpPr txBox="1"/>
          <p:nvPr/>
        </p:nvSpPr>
        <p:spPr>
          <a:xfrm>
            <a:off x="5708474" y="3525600"/>
            <a:ext cx="114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گرایش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A3AD32-EB05-4F8E-996D-B997CEC88664}"/>
              </a:ext>
            </a:extLst>
          </p:cNvPr>
          <p:cNvSpPr txBox="1"/>
          <p:nvPr/>
        </p:nvSpPr>
        <p:spPr>
          <a:xfrm>
            <a:off x="5934376" y="502767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رفتار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cxnSp>
        <p:nvCxnSpPr>
          <p:cNvPr id="23" name="AutoShape 14">
            <a:extLst>
              <a:ext uri="{FF2B5EF4-FFF2-40B4-BE49-F238E27FC236}">
                <a16:creationId xmlns:a16="http://schemas.microsoft.com/office/drawing/2014/main" id="{DE5E4F24-3B31-43C6-A356-E0A890604DAF}"/>
              </a:ext>
            </a:extLst>
          </p:cNvPr>
          <p:cNvCxnSpPr>
            <a:cxnSpLocks noChangeShapeType="1"/>
            <a:endCxn id="8" idx="3"/>
          </p:cNvCxnSpPr>
          <p:nvPr/>
        </p:nvCxnSpPr>
        <p:spPr bwMode="auto">
          <a:xfrm flipH="1" flipV="1">
            <a:off x="5385933" y="1496487"/>
            <a:ext cx="303974" cy="70316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5">
            <a:extLst>
              <a:ext uri="{FF2B5EF4-FFF2-40B4-BE49-F238E27FC236}">
                <a16:creationId xmlns:a16="http://schemas.microsoft.com/office/drawing/2014/main" id="{004D5F67-203B-4661-B155-2C6116572550}"/>
              </a:ext>
            </a:extLst>
          </p:cNvPr>
          <p:cNvCxnSpPr>
            <a:cxnSpLocks noChangeShapeType="1"/>
            <a:endCxn id="11" idx="3"/>
          </p:cNvCxnSpPr>
          <p:nvPr/>
        </p:nvCxnSpPr>
        <p:spPr bwMode="auto">
          <a:xfrm flipH="1">
            <a:off x="5386695" y="2202290"/>
            <a:ext cx="302962" cy="642652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6">
            <a:extLst>
              <a:ext uri="{FF2B5EF4-FFF2-40B4-BE49-F238E27FC236}">
                <a16:creationId xmlns:a16="http://schemas.microsoft.com/office/drawing/2014/main" id="{B2FD95A8-A753-4A1D-A887-2D7E70A043F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347384" y="2023520"/>
            <a:ext cx="342275" cy="18061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16">
            <a:extLst>
              <a:ext uri="{FF2B5EF4-FFF2-40B4-BE49-F238E27FC236}">
                <a16:creationId xmlns:a16="http://schemas.microsoft.com/office/drawing/2014/main" id="{2BD6E20A-1BFA-4A00-85CA-982979C3E33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38816" y="2202290"/>
            <a:ext cx="350843" cy="202422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3">
            <a:extLst>
              <a:ext uri="{FF2B5EF4-FFF2-40B4-BE49-F238E27FC236}">
                <a16:creationId xmlns:a16="http://schemas.microsoft.com/office/drawing/2014/main" id="{F778D04D-711C-4CBD-A544-B2239A6DCE46}"/>
              </a:ext>
            </a:extLst>
          </p:cNvPr>
          <p:cNvCxnSpPr>
            <a:cxnSpLocks noChangeShapeType="1"/>
            <a:endCxn id="19" idx="3"/>
          </p:cNvCxnSpPr>
          <p:nvPr/>
        </p:nvCxnSpPr>
        <p:spPr bwMode="auto">
          <a:xfrm flipH="1" flipV="1">
            <a:off x="6857338" y="2404714"/>
            <a:ext cx="584835" cy="144208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4">
            <a:extLst>
              <a:ext uri="{FF2B5EF4-FFF2-40B4-BE49-F238E27FC236}">
                <a16:creationId xmlns:a16="http://schemas.microsoft.com/office/drawing/2014/main" id="{275BAB91-C6F4-4F77-94E2-52C15684D19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54468" y="3846797"/>
            <a:ext cx="687705" cy="143383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5">
            <a:extLst>
              <a:ext uri="{FF2B5EF4-FFF2-40B4-BE49-F238E27FC236}">
                <a16:creationId xmlns:a16="http://schemas.microsoft.com/office/drawing/2014/main" id="{1C219AE5-0731-44DA-B336-26148ABAC8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57338" y="3846797"/>
            <a:ext cx="58483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3">
            <a:extLst>
              <a:ext uri="{FF2B5EF4-FFF2-40B4-BE49-F238E27FC236}">
                <a16:creationId xmlns:a16="http://schemas.microsoft.com/office/drawing/2014/main" id="{8EE4E157-2D0C-4030-AB74-7C2CDF89E852}"/>
              </a:ext>
            </a:extLst>
          </p:cNvPr>
          <p:cNvCxnSpPr>
            <a:cxnSpLocks noChangeShapeType="1"/>
            <a:endCxn id="12" idx="3"/>
          </p:cNvCxnSpPr>
          <p:nvPr/>
        </p:nvCxnSpPr>
        <p:spPr bwMode="auto">
          <a:xfrm flipH="1" flipV="1">
            <a:off x="5606718" y="3356580"/>
            <a:ext cx="328295" cy="45212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">
            <a:extLst>
              <a:ext uri="{FF2B5EF4-FFF2-40B4-BE49-F238E27FC236}">
                <a16:creationId xmlns:a16="http://schemas.microsoft.com/office/drawing/2014/main" id="{032F2AB1-1F48-46D5-A9F8-72C4FD05E1D2}"/>
              </a:ext>
            </a:extLst>
          </p:cNvPr>
          <p:cNvCxnSpPr>
            <a:cxnSpLocks noChangeShapeType="1"/>
            <a:endCxn id="14" idx="3"/>
          </p:cNvCxnSpPr>
          <p:nvPr/>
        </p:nvCxnSpPr>
        <p:spPr bwMode="auto">
          <a:xfrm flipH="1">
            <a:off x="5602273" y="3808702"/>
            <a:ext cx="332105" cy="43497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5">
            <a:extLst>
              <a:ext uri="{FF2B5EF4-FFF2-40B4-BE49-F238E27FC236}">
                <a16:creationId xmlns:a16="http://schemas.microsoft.com/office/drawing/2014/main" id="{A1D9B5A7-9860-4F8E-9AC6-7146DE14A2C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73696" y="3808700"/>
            <a:ext cx="36068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3">
            <a:extLst>
              <a:ext uri="{FF2B5EF4-FFF2-40B4-BE49-F238E27FC236}">
                <a16:creationId xmlns:a16="http://schemas.microsoft.com/office/drawing/2014/main" id="{F14D4EC6-C73D-4571-92EF-E5FEAD0348F4}"/>
              </a:ext>
            </a:extLst>
          </p:cNvPr>
          <p:cNvCxnSpPr>
            <a:cxnSpLocks noChangeShapeType="1"/>
            <a:endCxn id="15" idx="3"/>
          </p:cNvCxnSpPr>
          <p:nvPr/>
        </p:nvCxnSpPr>
        <p:spPr bwMode="auto">
          <a:xfrm flipH="1" flipV="1">
            <a:off x="5768246" y="4849146"/>
            <a:ext cx="358140" cy="44005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4">
            <a:extLst>
              <a:ext uri="{FF2B5EF4-FFF2-40B4-BE49-F238E27FC236}">
                <a16:creationId xmlns:a16="http://schemas.microsoft.com/office/drawing/2014/main" id="{37694454-65F0-43DD-B893-4846918B95CA}"/>
              </a:ext>
            </a:extLst>
          </p:cNvPr>
          <p:cNvCxnSpPr>
            <a:cxnSpLocks noChangeShapeType="1"/>
            <a:endCxn id="17" idx="3"/>
          </p:cNvCxnSpPr>
          <p:nvPr/>
        </p:nvCxnSpPr>
        <p:spPr bwMode="auto">
          <a:xfrm flipH="1">
            <a:off x="5768248" y="5289201"/>
            <a:ext cx="357505" cy="30289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5">
            <a:extLst>
              <a:ext uri="{FF2B5EF4-FFF2-40B4-BE49-F238E27FC236}">
                <a16:creationId xmlns:a16="http://schemas.microsoft.com/office/drawing/2014/main" id="{58464F0C-4D95-4908-81F2-374EBF6A486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65071" y="5289199"/>
            <a:ext cx="36068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Left Brace 59">
            <a:extLst>
              <a:ext uri="{FF2B5EF4-FFF2-40B4-BE49-F238E27FC236}">
                <a16:creationId xmlns:a16="http://schemas.microsoft.com/office/drawing/2014/main" id="{D4F5B58D-49BF-4E57-AE53-D01B8F30300D}"/>
              </a:ext>
            </a:extLst>
          </p:cNvPr>
          <p:cNvSpPr/>
          <p:nvPr/>
        </p:nvSpPr>
        <p:spPr>
          <a:xfrm>
            <a:off x="4789841" y="4724400"/>
            <a:ext cx="163161" cy="990600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5DAC7349-B901-4808-97DD-84E42BD1ADDE}"/>
              </a:ext>
            </a:extLst>
          </p:cNvPr>
          <p:cNvSpPr/>
          <p:nvPr/>
        </p:nvSpPr>
        <p:spPr>
          <a:xfrm flipH="1">
            <a:off x="4336651" y="5128472"/>
            <a:ext cx="304800" cy="2006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1EB1279-97DD-4C6F-9BD1-A46DB9887D2A}"/>
              </a:ext>
            </a:extLst>
          </p:cNvPr>
          <p:cNvSpPr txBox="1"/>
          <p:nvPr/>
        </p:nvSpPr>
        <p:spPr>
          <a:xfrm>
            <a:off x="2774736" y="524460"/>
            <a:ext cx="359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6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EA313E-AA1A-4B00-B3D0-8D85CF9E80A4}"/>
              </a:ext>
            </a:extLst>
          </p:cNvPr>
          <p:cNvSpPr txBox="1"/>
          <p:nvPr/>
        </p:nvSpPr>
        <p:spPr>
          <a:xfrm>
            <a:off x="6324600" y="326666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اخلاص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D8E0D-9AA8-4D5B-B0F4-C9BBCA1B4C97}"/>
              </a:ext>
            </a:extLst>
          </p:cNvPr>
          <p:cNvSpPr txBox="1"/>
          <p:nvPr/>
        </p:nvSpPr>
        <p:spPr>
          <a:xfrm>
            <a:off x="4800600" y="152400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مقدمه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F3C1C-DA35-4D66-A72C-CF2B2423A860}"/>
              </a:ext>
            </a:extLst>
          </p:cNvPr>
          <p:cNvSpPr txBox="1"/>
          <p:nvPr/>
        </p:nvSpPr>
        <p:spPr>
          <a:xfrm>
            <a:off x="3810000" y="224300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مراحل اخلاص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CBC17-8BDA-44F6-B739-F68751F97E7F}"/>
              </a:ext>
            </a:extLst>
          </p:cNvPr>
          <p:cNvSpPr txBox="1"/>
          <p:nvPr/>
        </p:nvSpPr>
        <p:spPr>
          <a:xfrm>
            <a:off x="4114800" y="296201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مراتب اخلاص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18EEB-3D3F-4361-8AE0-2AAEFA659011}"/>
              </a:ext>
            </a:extLst>
          </p:cNvPr>
          <p:cNvSpPr txBox="1"/>
          <p:nvPr/>
        </p:nvSpPr>
        <p:spPr>
          <a:xfrm>
            <a:off x="4114800" y="368101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اثر اخلاص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1FF03-B831-4E84-987D-CE92F2B5E3B2}"/>
              </a:ext>
            </a:extLst>
          </p:cNvPr>
          <p:cNvSpPr txBox="1"/>
          <p:nvPr/>
        </p:nvSpPr>
        <p:spPr>
          <a:xfrm>
            <a:off x="4267200" y="440002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آفت اخلاص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9E2C3-4F4C-4122-8D2D-6629EB27B049}"/>
              </a:ext>
            </a:extLst>
          </p:cNvPr>
          <p:cNvSpPr txBox="1"/>
          <p:nvPr/>
        </p:nvSpPr>
        <p:spPr>
          <a:xfrm>
            <a:off x="1981200" y="511902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zarMehr-FD Regular" pitchFamily="2" charset="-78"/>
                <a:cs typeface="AzarMehr-FD Regular" pitchFamily="2" charset="-78"/>
              </a:rPr>
              <a:t>راهکار کسب اخلاص و رفع ریا</a:t>
            </a:r>
            <a:endParaRPr lang="en-US" sz="2400" dirty="0">
              <a:latin typeface="AzarMehr-FD Regular" pitchFamily="2" charset="-78"/>
              <a:cs typeface="AzarMehr-FD Regular" pitchFamily="2" charset="-78"/>
            </a:endParaRPr>
          </a:p>
        </p:txBody>
      </p:sp>
      <p:cxnSp>
        <p:nvCxnSpPr>
          <p:cNvPr id="19" name="AutoShape 14">
            <a:extLst>
              <a:ext uri="{FF2B5EF4-FFF2-40B4-BE49-F238E27FC236}">
                <a16:creationId xmlns:a16="http://schemas.microsoft.com/office/drawing/2014/main" id="{081BC9CF-3CA2-45DB-B103-081B07D6D706}"/>
              </a:ext>
            </a:extLst>
          </p:cNvPr>
          <p:cNvCxnSpPr>
            <a:cxnSpLocks noChangeShapeType="1"/>
            <a:endCxn id="8" idx="3"/>
          </p:cNvCxnSpPr>
          <p:nvPr/>
        </p:nvCxnSpPr>
        <p:spPr bwMode="auto">
          <a:xfrm flipH="1" flipV="1">
            <a:off x="6096000" y="3192843"/>
            <a:ext cx="702946" cy="30496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6">
            <a:extLst>
              <a:ext uri="{FF2B5EF4-FFF2-40B4-BE49-F238E27FC236}">
                <a16:creationId xmlns:a16="http://schemas.microsoft.com/office/drawing/2014/main" id="{F72F2788-6C2C-4517-AFC8-5CB0EA6A29C6}"/>
              </a:ext>
            </a:extLst>
          </p:cNvPr>
          <p:cNvCxnSpPr>
            <a:cxnSpLocks noChangeShapeType="1"/>
            <a:endCxn id="9" idx="3"/>
          </p:cNvCxnSpPr>
          <p:nvPr/>
        </p:nvCxnSpPr>
        <p:spPr bwMode="auto">
          <a:xfrm flipH="1">
            <a:off x="6096000" y="3497429"/>
            <a:ext cx="700398" cy="41442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D0846D-E2F7-495A-88FE-987CF8726FB6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096000" y="2473838"/>
            <a:ext cx="700990" cy="10250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705C1D-FA52-47BF-A66E-ABEA3CDE84C4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6096002" y="1754835"/>
            <a:ext cx="701497" cy="174387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562603-D433-49EC-8A85-7AF419603D2C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096000" y="3496089"/>
            <a:ext cx="697668" cy="11347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131F42-BDBB-4134-8239-9442315E92D2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6096002" y="3496283"/>
            <a:ext cx="698177" cy="18535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E33EFD7-3A91-44EA-9305-11B9D2B6594F}"/>
              </a:ext>
            </a:extLst>
          </p:cNvPr>
          <p:cNvSpPr txBox="1"/>
          <p:nvPr/>
        </p:nvSpPr>
        <p:spPr>
          <a:xfrm>
            <a:off x="2774736" y="524460"/>
            <a:ext cx="359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21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22BF20-8A90-4EA0-AD39-47D56279A650}"/>
              </a:ext>
            </a:extLst>
          </p:cNvPr>
          <p:cNvSpPr txBox="1"/>
          <p:nvPr/>
        </p:nvSpPr>
        <p:spPr>
          <a:xfrm>
            <a:off x="7010400" y="1015928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اخلاص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86328D-5C53-46C6-810E-12C00A8ED090}"/>
              </a:ext>
            </a:extLst>
          </p:cNvPr>
          <p:cNvSpPr txBox="1"/>
          <p:nvPr/>
        </p:nvSpPr>
        <p:spPr>
          <a:xfrm>
            <a:off x="5554317" y="1905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مفهوم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B3106-F41A-46B0-88E8-0F7173B9594E}"/>
              </a:ext>
            </a:extLst>
          </p:cNvPr>
          <p:cNvSpPr txBox="1"/>
          <p:nvPr/>
        </p:nvSpPr>
        <p:spPr>
          <a:xfrm>
            <a:off x="88624" y="1545654"/>
            <a:ext cx="562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لغوی: از خَلْصْ= پیراستگی، پاک شدن، ویژه شدن،</a:t>
            </a:r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 </a:t>
            </a:r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DE35A-C95E-4C51-BFF2-8A547B0F3BA1}"/>
              </a:ext>
            </a:extLst>
          </p:cNvPr>
          <p:cNvSpPr txBox="1"/>
          <p:nvPr/>
        </p:nvSpPr>
        <p:spPr>
          <a:xfrm>
            <a:off x="378696" y="226689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اصطلاحی: پاک کردن نیت و عمل از غیر خدا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017DA-FFBE-4C09-AD47-C749D495ED44}"/>
              </a:ext>
            </a:extLst>
          </p:cNvPr>
          <p:cNvSpPr txBox="1"/>
          <p:nvPr/>
        </p:nvSpPr>
        <p:spPr>
          <a:xfrm>
            <a:off x="4411317" y="3429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کاربرد در قرآن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4F9C7-5C09-43AB-A59C-F68511278D1E}"/>
              </a:ext>
            </a:extLst>
          </p:cNvPr>
          <p:cNvSpPr txBox="1"/>
          <p:nvPr/>
        </p:nvSpPr>
        <p:spPr>
          <a:xfrm>
            <a:off x="5859117" y="475294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اهمیت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62F7B1-2EF5-4EEC-A186-A25370161E67}"/>
              </a:ext>
            </a:extLst>
          </p:cNvPr>
          <p:cNvSpPr txBox="1"/>
          <p:nvPr/>
        </p:nvSpPr>
        <p:spPr>
          <a:xfrm>
            <a:off x="7164456" y="3429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مقدمه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cxnSp>
        <p:nvCxnSpPr>
          <p:cNvPr id="30" name="AutoShape 7">
            <a:extLst>
              <a:ext uri="{FF2B5EF4-FFF2-40B4-BE49-F238E27FC236}">
                <a16:creationId xmlns:a16="http://schemas.microsoft.com/office/drawing/2014/main" id="{B9BED310-CCE4-4D60-AC89-68CA3A262C7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15000" y="1828136"/>
            <a:ext cx="314960" cy="277929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7">
            <a:extLst>
              <a:ext uri="{FF2B5EF4-FFF2-40B4-BE49-F238E27FC236}">
                <a16:creationId xmlns:a16="http://schemas.microsoft.com/office/drawing/2014/main" id="{95357205-999E-4A21-811B-4823CFE16A0E}"/>
              </a:ext>
            </a:extLst>
          </p:cNvPr>
          <p:cNvCxnSpPr>
            <a:cxnSpLocks noChangeShapeType="1"/>
            <a:stCxn id="6" idx="3"/>
          </p:cNvCxnSpPr>
          <p:nvPr/>
        </p:nvCxnSpPr>
        <p:spPr bwMode="auto">
          <a:xfrm flipV="1">
            <a:off x="5712696" y="2104046"/>
            <a:ext cx="314960" cy="3629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AF4DBE-D8C5-4AA4-8547-A2FAC214C565}"/>
              </a:ext>
            </a:extLst>
          </p:cNvPr>
          <p:cNvSpPr txBox="1"/>
          <p:nvPr/>
        </p:nvSpPr>
        <p:spPr>
          <a:xfrm>
            <a:off x="3352800" y="412948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ارزش انسان به علم 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344249-EFFE-4A52-8485-9E74DB2B3386}"/>
              </a:ext>
            </a:extLst>
          </p:cNvPr>
          <p:cNvSpPr txBox="1"/>
          <p:nvPr/>
        </p:nvSpPr>
        <p:spPr>
          <a:xfrm>
            <a:off x="3350936" y="474219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ارزش علم به عمل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5C1293-BEC9-48B3-BA94-DA1226C93AC8}"/>
              </a:ext>
            </a:extLst>
          </p:cNvPr>
          <p:cNvSpPr txBox="1"/>
          <p:nvPr/>
        </p:nvSpPr>
        <p:spPr>
          <a:xfrm>
            <a:off x="3198539" y="5367992"/>
            <a:ext cx="243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ارزش عمل به اخلاص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cxnSp>
        <p:nvCxnSpPr>
          <p:cNvPr id="53" name="AutoShape 7">
            <a:extLst>
              <a:ext uri="{FF2B5EF4-FFF2-40B4-BE49-F238E27FC236}">
                <a16:creationId xmlns:a16="http://schemas.microsoft.com/office/drawing/2014/main" id="{A86E91AF-AA96-4062-81D6-8FAAC5B7548C}"/>
              </a:ext>
            </a:extLst>
          </p:cNvPr>
          <p:cNvCxnSpPr>
            <a:cxnSpLocks noChangeShapeType="1"/>
            <a:endCxn id="3" idx="3"/>
          </p:cNvCxnSpPr>
          <p:nvPr/>
        </p:nvCxnSpPr>
        <p:spPr bwMode="auto">
          <a:xfrm flipH="1" flipV="1">
            <a:off x="6850034" y="2105055"/>
            <a:ext cx="377190" cy="155067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7">
            <a:extLst>
              <a:ext uri="{FF2B5EF4-FFF2-40B4-BE49-F238E27FC236}">
                <a16:creationId xmlns:a16="http://schemas.microsoft.com/office/drawing/2014/main" id="{EF4E322A-8B31-4F43-ABC9-7C52BFC9D3DA}"/>
              </a:ext>
            </a:extLst>
          </p:cNvPr>
          <p:cNvCxnSpPr>
            <a:cxnSpLocks noChangeShapeType="1"/>
            <a:endCxn id="8" idx="3"/>
          </p:cNvCxnSpPr>
          <p:nvPr/>
        </p:nvCxnSpPr>
        <p:spPr bwMode="auto">
          <a:xfrm flipH="1">
            <a:off x="6850034" y="3655727"/>
            <a:ext cx="377190" cy="129730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691D088-02B1-4297-94E2-BCBC8DF49ACB}"/>
              </a:ext>
            </a:extLst>
          </p:cNvPr>
          <p:cNvCxnSpPr>
            <a:cxnSpLocks/>
          </p:cNvCxnSpPr>
          <p:nvPr/>
        </p:nvCxnSpPr>
        <p:spPr>
          <a:xfrm flipH="1">
            <a:off x="6871251" y="3654774"/>
            <a:ext cx="354704" cy="95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571658F-D78B-4A2C-8E74-3C53638221D5}"/>
              </a:ext>
            </a:extLst>
          </p:cNvPr>
          <p:cNvSpPr txBox="1"/>
          <p:nvPr/>
        </p:nvSpPr>
        <p:spPr>
          <a:xfrm>
            <a:off x="2774736" y="524460"/>
            <a:ext cx="359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9F9B5CE4-7E0E-415E-A7AB-9AF92BD7C06B}"/>
              </a:ext>
            </a:extLst>
          </p:cNvPr>
          <p:cNvSpPr/>
          <p:nvPr/>
        </p:nvSpPr>
        <p:spPr>
          <a:xfrm>
            <a:off x="5554317" y="4129487"/>
            <a:ext cx="377190" cy="1585515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BA01F1-C700-4C2E-A149-76ABCE1F8E56}"/>
              </a:ext>
            </a:extLst>
          </p:cNvPr>
          <p:cNvCxnSpPr>
            <a:cxnSpLocks/>
          </p:cNvCxnSpPr>
          <p:nvPr/>
        </p:nvCxnSpPr>
        <p:spPr>
          <a:xfrm>
            <a:off x="4648200" y="4468080"/>
            <a:ext cx="0" cy="3325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6CC29F1-1EF6-4B4F-B5C5-C66BACD408F7}"/>
              </a:ext>
            </a:extLst>
          </p:cNvPr>
          <p:cNvCxnSpPr>
            <a:cxnSpLocks/>
          </p:cNvCxnSpPr>
          <p:nvPr/>
        </p:nvCxnSpPr>
        <p:spPr>
          <a:xfrm>
            <a:off x="4648200" y="5077680"/>
            <a:ext cx="0" cy="3325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6" grpId="0"/>
      <p:bldP spid="20" grpId="0"/>
      <p:bldP spid="21" grpId="0"/>
      <p:bldP spid="22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00B0CC-3A3F-480E-BD02-5050537A076A}"/>
              </a:ext>
            </a:extLst>
          </p:cNvPr>
          <p:cNvSpPr txBox="1"/>
          <p:nvPr/>
        </p:nvSpPr>
        <p:spPr>
          <a:xfrm>
            <a:off x="7162800" y="3425116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مراحل</a:t>
            </a:r>
            <a:endParaRPr lang="en-US" sz="22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99220-D24F-453B-AE63-83E69B5696BA}"/>
              </a:ext>
            </a:extLst>
          </p:cNvPr>
          <p:cNvSpPr txBox="1"/>
          <p:nvPr/>
        </p:nvSpPr>
        <p:spPr>
          <a:xfrm>
            <a:off x="4419600" y="2286290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قبل عمل </a:t>
            </a:r>
            <a:r>
              <a:rPr lang="fa-IR" sz="2200" dirty="0">
                <a:latin typeface="AzarMehr-FD Regular" pitchFamily="2" charset="-78"/>
                <a:cs typeface="AzarMehr-FD Regular" pitchFamily="2" charset="-78"/>
              </a:rPr>
              <a:t>       </a:t>
            </a:r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نیت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5B446-0428-4E7D-BE4B-6CFA91972CD5}"/>
              </a:ext>
            </a:extLst>
          </p:cNvPr>
          <p:cNvSpPr txBox="1"/>
          <p:nvPr/>
        </p:nvSpPr>
        <p:spPr>
          <a:xfrm>
            <a:off x="1676400" y="3425117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حین عمل </a:t>
            </a:r>
            <a:r>
              <a:rPr lang="fa-IR" sz="2200" dirty="0">
                <a:latin typeface="AzarMehr-FD Regular" pitchFamily="2" charset="-78"/>
                <a:cs typeface="AzarMehr-FD Regular" pitchFamily="2" charset="-78"/>
              </a:rPr>
              <a:t>        </a:t>
            </a:r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نیت و رفتار مخلصانه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9DE32-D873-4504-AC33-0EF56E53836E}"/>
              </a:ext>
            </a:extLst>
          </p:cNvPr>
          <p:cNvSpPr txBox="1"/>
          <p:nvPr/>
        </p:nvSpPr>
        <p:spPr>
          <a:xfrm>
            <a:off x="1066800" y="4563944"/>
            <a:ext cx="5943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بعد عمل </a:t>
            </a:r>
            <a:r>
              <a:rPr lang="fa-IR" sz="2200" dirty="0">
                <a:latin typeface="AzarMehr-FD Regular" pitchFamily="2" charset="-78"/>
                <a:cs typeface="AzarMehr-FD Regular" pitchFamily="2" charset="-78"/>
              </a:rPr>
              <a:t>       </a:t>
            </a:r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اخفاء و عدم افشا ≠ سمعه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7D1093-9348-4F64-9AD1-8C07B7D062BF}"/>
              </a:ext>
            </a:extLst>
          </p:cNvPr>
          <p:cNvSpPr txBox="1"/>
          <p:nvPr/>
        </p:nvSpPr>
        <p:spPr>
          <a:xfrm>
            <a:off x="457200" y="1676402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اعتقاد: </a:t>
            </a:r>
            <a:r>
              <a:rPr lang="ar-DZ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لام</a:t>
            </a:r>
            <a:r>
              <a:rPr lang="fa-IR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ؤ</a:t>
            </a:r>
            <a:r>
              <a:rPr lang="ar-DZ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ثر </a:t>
            </a:r>
            <a:r>
              <a:rPr lang="ar-DZ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فی الوجود الا الله</a:t>
            </a:r>
            <a:endParaRPr lang="ar-DZ" sz="2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E448EE-444D-42E6-81BC-E57E847151D7}"/>
              </a:ext>
            </a:extLst>
          </p:cNvPr>
          <p:cNvSpPr txBox="1"/>
          <p:nvPr/>
        </p:nvSpPr>
        <p:spPr>
          <a:xfrm>
            <a:off x="228600" y="2551586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قلب: عدم توجه به مدح و </a:t>
            </a:r>
            <a:r>
              <a:rPr lang="fa-IR" sz="2200" dirty="0">
                <a:latin typeface="AzarMehr-FD Regular" pitchFamily="2" charset="-78"/>
                <a:cs typeface="AzarMehr-FD Regular" pitchFamily="2" charset="-78"/>
              </a:rPr>
              <a:t>ذ</a:t>
            </a:r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م مردم</a:t>
            </a:r>
          </a:p>
        </p:txBody>
      </p:sp>
      <p:cxnSp>
        <p:nvCxnSpPr>
          <p:cNvPr id="15" name="AutoShape 7">
            <a:extLst>
              <a:ext uri="{FF2B5EF4-FFF2-40B4-BE49-F238E27FC236}">
                <a16:creationId xmlns:a16="http://schemas.microsoft.com/office/drawing/2014/main" id="{73506557-E02A-4FBB-8952-7ED0C7EE6872}"/>
              </a:ext>
            </a:extLst>
          </p:cNvPr>
          <p:cNvCxnSpPr>
            <a:cxnSpLocks noChangeShapeType="1"/>
            <a:endCxn id="6" idx="3"/>
          </p:cNvCxnSpPr>
          <p:nvPr/>
        </p:nvCxnSpPr>
        <p:spPr bwMode="auto">
          <a:xfrm flipH="1" flipV="1">
            <a:off x="7010623" y="2501846"/>
            <a:ext cx="285115" cy="121729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7">
            <a:extLst>
              <a:ext uri="{FF2B5EF4-FFF2-40B4-BE49-F238E27FC236}">
                <a16:creationId xmlns:a16="http://schemas.microsoft.com/office/drawing/2014/main" id="{C1434862-DF62-40A3-A7A6-20BAB54D25AA}"/>
              </a:ext>
            </a:extLst>
          </p:cNvPr>
          <p:cNvCxnSpPr>
            <a:cxnSpLocks noChangeShapeType="1"/>
            <a:endCxn id="9" idx="3"/>
          </p:cNvCxnSpPr>
          <p:nvPr/>
        </p:nvCxnSpPr>
        <p:spPr bwMode="auto">
          <a:xfrm flipH="1">
            <a:off x="7010623" y="3719139"/>
            <a:ext cx="285115" cy="106045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5DC574-F19D-497E-9801-EFEEC6B85CDB}"/>
              </a:ext>
            </a:extLst>
          </p:cNvPr>
          <p:cNvCxnSpPr>
            <a:cxnSpLocks/>
          </p:cNvCxnSpPr>
          <p:nvPr/>
        </p:nvCxnSpPr>
        <p:spPr>
          <a:xfrm flipH="1">
            <a:off x="6934202" y="3718188"/>
            <a:ext cx="361537" cy="95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AutoShape 7">
            <a:extLst>
              <a:ext uri="{FF2B5EF4-FFF2-40B4-BE49-F238E27FC236}">
                <a16:creationId xmlns:a16="http://schemas.microsoft.com/office/drawing/2014/main" id="{B20E5F88-CD96-4428-8EF6-C818386EAE09}"/>
              </a:ext>
            </a:extLst>
          </p:cNvPr>
          <p:cNvCxnSpPr>
            <a:cxnSpLocks noChangeShapeType="1"/>
            <a:endCxn id="10" idx="3"/>
          </p:cNvCxnSpPr>
          <p:nvPr/>
        </p:nvCxnSpPr>
        <p:spPr bwMode="auto">
          <a:xfrm flipH="1" flipV="1">
            <a:off x="4572000" y="1968790"/>
            <a:ext cx="238760" cy="50037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7">
            <a:extLst>
              <a:ext uri="{FF2B5EF4-FFF2-40B4-BE49-F238E27FC236}">
                <a16:creationId xmlns:a16="http://schemas.microsoft.com/office/drawing/2014/main" id="{B2C7D74A-C691-4DB7-9033-CFFB90EED05E}"/>
              </a:ext>
            </a:extLst>
          </p:cNvPr>
          <p:cNvCxnSpPr>
            <a:cxnSpLocks noChangeShapeType="1"/>
            <a:stCxn id="11" idx="3"/>
          </p:cNvCxnSpPr>
          <p:nvPr/>
        </p:nvCxnSpPr>
        <p:spPr bwMode="auto">
          <a:xfrm flipV="1">
            <a:off x="4572000" y="2467147"/>
            <a:ext cx="236456" cy="29988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72ADDE-EAA5-465A-AA95-C88C8C971092}"/>
              </a:ext>
            </a:extLst>
          </p:cNvPr>
          <p:cNvSpPr txBox="1"/>
          <p:nvPr/>
        </p:nvSpPr>
        <p:spPr>
          <a:xfrm>
            <a:off x="2774736" y="524460"/>
            <a:ext cx="359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C24025-735E-4D3F-9ED9-3BECD0E68027}"/>
              </a:ext>
            </a:extLst>
          </p:cNvPr>
          <p:cNvCxnSpPr/>
          <p:nvPr/>
        </p:nvCxnSpPr>
        <p:spPr>
          <a:xfrm flipH="1">
            <a:off x="5423452" y="4779589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7FAC58A-A1AF-4C5C-B664-67A20FD41C48}"/>
              </a:ext>
            </a:extLst>
          </p:cNvPr>
          <p:cNvCxnSpPr/>
          <p:nvPr/>
        </p:nvCxnSpPr>
        <p:spPr>
          <a:xfrm flipH="1">
            <a:off x="5257800" y="36576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937BA0B-08B3-43CB-B184-77664FF624EE}"/>
              </a:ext>
            </a:extLst>
          </p:cNvPr>
          <p:cNvCxnSpPr/>
          <p:nvPr/>
        </p:nvCxnSpPr>
        <p:spPr>
          <a:xfrm flipH="1">
            <a:off x="5423452" y="2501844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38199" y="5078996"/>
            <a:ext cx="730579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latin typeface="AzarMehr-FD Regular" pitchFamily="2" charset="-78"/>
                <a:cs typeface="AzarMehr-FD Regular" pitchFamily="2" charset="-78"/>
              </a:rPr>
              <a:t>پاک‌سازی </a:t>
            </a:r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عمل از بهشت لقای الهی و لذات جمال الهی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12504" y="2976974"/>
            <a:ext cx="207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مراتب اخلاص</a:t>
            </a:r>
            <a:endParaRPr lang="en-US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cxnSp>
        <p:nvCxnSpPr>
          <p:cNvPr id="6" name="Straight Connector 5"/>
          <p:cNvCxnSpPr>
            <a:cxnSpLocks/>
            <a:endCxn id="3" idx="3"/>
          </p:cNvCxnSpPr>
          <p:nvPr/>
        </p:nvCxnSpPr>
        <p:spPr>
          <a:xfrm flipH="1" flipV="1">
            <a:off x="6391206" y="1800255"/>
            <a:ext cx="381000" cy="13934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  <a:endCxn id="4" idx="3"/>
          </p:cNvCxnSpPr>
          <p:nvPr/>
        </p:nvCxnSpPr>
        <p:spPr>
          <a:xfrm flipH="1" flipV="1">
            <a:off x="6391206" y="2409855"/>
            <a:ext cx="375314" cy="7838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  <a:endCxn id="8" idx="3"/>
          </p:cNvCxnSpPr>
          <p:nvPr/>
        </p:nvCxnSpPr>
        <p:spPr>
          <a:xfrm flipH="1" flipV="1">
            <a:off x="6391206" y="3019455"/>
            <a:ext cx="375314" cy="17420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endCxn id="10" idx="3"/>
          </p:cNvCxnSpPr>
          <p:nvPr/>
        </p:nvCxnSpPr>
        <p:spPr>
          <a:xfrm flipH="1">
            <a:off x="6386602" y="3193659"/>
            <a:ext cx="379918" cy="4348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  <a:endCxn id="14" idx="3"/>
          </p:cNvCxnSpPr>
          <p:nvPr/>
        </p:nvCxnSpPr>
        <p:spPr>
          <a:xfrm flipH="1">
            <a:off x="6386602" y="3193659"/>
            <a:ext cx="367628" cy="10547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  <a:endCxn id="15" idx="3"/>
          </p:cNvCxnSpPr>
          <p:nvPr/>
        </p:nvCxnSpPr>
        <p:spPr>
          <a:xfrm flipH="1">
            <a:off x="6386602" y="3193662"/>
            <a:ext cx="379920" cy="16281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endCxn id="5" idx="3"/>
          </p:cNvCxnSpPr>
          <p:nvPr/>
        </p:nvCxnSpPr>
        <p:spPr>
          <a:xfrm flipH="1">
            <a:off x="6386602" y="3193659"/>
            <a:ext cx="385604" cy="21431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18BD129-A956-4632-B8C4-F8862DD91A7B}"/>
              </a:ext>
            </a:extLst>
          </p:cNvPr>
          <p:cNvSpPr txBox="1"/>
          <p:nvPr/>
        </p:nvSpPr>
        <p:spPr>
          <a:xfrm>
            <a:off x="1443003" y="1600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 smtClean="0">
                <a:latin typeface="AzarMehr-FD Regular" pitchFamily="2" charset="-78"/>
                <a:cs typeface="AzarMehr-FD Regular" pitchFamily="2" charset="-78"/>
              </a:rPr>
              <a:t>پاک‌سازی </a:t>
            </a:r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عمل از رضای مخلوق و جلب قلوب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86BC6-78FD-4E31-8729-DEF20C2C33D1}"/>
              </a:ext>
            </a:extLst>
          </p:cNvPr>
          <p:cNvSpPr txBox="1"/>
          <p:nvPr/>
        </p:nvSpPr>
        <p:spPr>
          <a:xfrm>
            <a:off x="528603" y="22098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 smtClean="0">
                <a:latin typeface="AzarMehr-FD Regular" pitchFamily="2" charset="-78"/>
                <a:cs typeface="AzarMehr-FD Regular" pitchFamily="2" charset="-78"/>
              </a:rPr>
              <a:t>پاک‌سازی </a:t>
            </a:r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عمل از به دست آوردن منافع دنیوی غیر مخل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D58DE-CA8C-480E-8E89-B930A28FDA87}"/>
              </a:ext>
            </a:extLst>
          </p:cNvPr>
          <p:cNvSpPr txBox="1"/>
          <p:nvPr/>
        </p:nvSpPr>
        <p:spPr>
          <a:xfrm>
            <a:off x="528603" y="28194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 smtClean="0">
                <a:latin typeface="AzarMehr-FD Regular" pitchFamily="2" charset="-78"/>
                <a:cs typeface="AzarMehr-FD Regular" pitchFamily="2" charset="-78"/>
              </a:rPr>
              <a:t>پاک‌سازی </a:t>
            </a:r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عمل از بهشت و لذات مادی، حورالعین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63F600-83ED-41E9-8EEA-AD0D64383E15}"/>
              </a:ext>
            </a:extLst>
          </p:cNvPr>
          <p:cNvSpPr txBox="1"/>
          <p:nvPr/>
        </p:nvSpPr>
        <p:spPr>
          <a:xfrm>
            <a:off x="1438399" y="342847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 smtClean="0">
                <a:latin typeface="AzarMehr-FD Regular" pitchFamily="2" charset="-78"/>
                <a:cs typeface="AzarMehr-FD Regular" pitchFamily="2" charset="-78"/>
              </a:rPr>
              <a:t>پاک‌سازی </a:t>
            </a:r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عمل از ترس عقاب دنیا و عذاب آخرت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A8334C-A076-423D-9A01-A55B7EC3CDCE}"/>
              </a:ext>
            </a:extLst>
          </p:cNvPr>
          <p:cNvSpPr txBox="1"/>
          <p:nvPr/>
        </p:nvSpPr>
        <p:spPr>
          <a:xfrm>
            <a:off x="3190999" y="4048316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dirty="0" smtClean="0">
                <a:latin typeface="AzarMehr-FD Regular" pitchFamily="2" charset="-78"/>
                <a:cs typeface="AzarMehr-FD Regular" pitchFamily="2" charset="-78"/>
              </a:rPr>
              <a:t>پاک‌سازی </a:t>
            </a:r>
            <a:r>
              <a:rPr lang="ar-DZ" sz="2000" dirty="0">
                <a:latin typeface="AzarMehr-FD Regular" pitchFamily="2" charset="-78"/>
                <a:cs typeface="AzarMehr-FD Regular" pitchFamily="2" charset="-78"/>
              </a:rPr>
              <a:t>عمل از لذات روحی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F3FE9C-75CF-49DA-A425-61E7BDF7E92B}"/>
              </a:ext>
            </a:extLst>
          </p:cNvPr>
          <p:cNvSpPr txBox="1"/>
          <p:nvPr/>
        </p:nvSpPr>
        <p:spPr>
          <a:xfrm>
            <a:off x="-838199" y="4621796"/>
            <a:ext cx="730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AzarMehr-FD Regular" pitchFamily="2" charset="-78"/>
                <a:cs typeface="AzarMehr-FD Regular" pitchFamily="2" charset="-78"/>
              </a:rPr>
              <a:t>پاک‌سازی </a:t>
            </a:r>
            <a:r>
              <a:rPr lang="fa-IR" sz="2000" dirty="0">
                <a:latin typeface="AzarMehr-FD Regular" pitchFamily="2" charset="-78"/>
                <a:cs typeface="AzarMehr-FD Regular" pitchFamily="2" charset="-78"/>
              </a:rPr>
              <a:t>عمل از ترس عدم دستیابی به همه سعادت‌های فوق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CD2CDA-8020-434B-8DD4-59FDD544E781}"/>
              </a:ext>
            </a:extLst>
          </p:cNvPr>
          <p:cNvSpPr txBox="1"/>
          <p:nvPr/>
        </p:nvSpPr>
        <p:spPr>
          <a:xfrm>
            <a:off x="2774736" y="524460"/>
            <a:ext cx="359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86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8" grpId="0"/>
      <p:bldP spid="10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48869" y="5181602"/>
            <a:ext cx="6705600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latin typeface="AzarMehr-FD Regular" pitchFamily="2" charset="-78"/>
                <a:cs typeface="AzarMehr-FD Regular" pitchFamily="2" charset="-78"/>
              </a:rPr>
              <a:t>عدم توقع از غیر خدا و تنظیم روابط اخلاقی با همه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3564" y="3436939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200" dirty="0">
                <a:latin typeface="AzarMehr-FD Regular" pitchFamily="2" charset="-78"/>
                <a:cs typeface="AzarMehr-FD Regular" pitchFamily="2" charset="-78"/>
              </a:rPr>
              <a:t>اثر اخلاص</a:t>
            </a:r>
            <a:endParaRPr lang="en-US" sz="2200" dirty="0">
              <a:latin typeface="AzarMehr-FD Regular" pitchFamily="2" charset="-78"/>
              <a:cs typeface="AzarMehr-FD Regular" pitchFamily="2" charset="-78"/>
            </a:endParaRPr>
          </a:p>
        </p:txBody>
      </p:sp>
      <p:cxnSp>
        <p:nvCxnSpPr>
          <p:cNvPr id="26" name="Straight Connector 25"/>
          <p:cNvCxnSpPr>
            <a:cxnSpLocks/>
            <a:endCxn id="8" idx="3"/>
          </p:cNvCxnSpPr>
          <p:nvPr/>
        </p:nvCxnSpPr>
        <p:spPr>
          <a:xfrm flipH="1">
            <a:off x="5956732" y="3680185"/>
            <a:ext cx="925034" cy="1876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  <a:endCxn id="9" idx="3"/>
          </p:cNvCxnSpPr>
          <p:nvPr/>
        </p:nvCxnSpPr>
        <p:spPr>
          <a:xfrm flipH="1">
            <a:off x="5956732" y="3680185"/>
            <a:ext cx="934892" cy="7439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endCxn id="10" idx="3"/>
          </p:cNvCxnSpPr>
          <p:nvPr/>
        </p:nvCxnSpPr>
        <p:spPr>
          <a:xfrm flipH="1">
            <a:off x="5956731" y="3685956"/>
            <a:ext cx="934894" cy="12945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endCxn id="5" idx="3"/>
          </p:cNvCxnSpPr>
          <p:nvPr/>
        </p:nvCxnSpPr>
        <p:spPr>
          <a:xfrm flipH="1">
            <a:off x="5956731" y="3685958"/>
            <a:ext cx="934894" cy="177456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endCxn id="7" idx="3"/>
          </p:cNvCxnSpPr>
          <p:nvPr/>
        </p:nvCxnSpPr>
        <p:spPr>
          <a:xfrm flipH="1" flipV="1">
            <a:off x="5959164" y="3310169"/>
            <a:ext cx="920170" cy="370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endCxn id="6" idx="3"/>
          </p:cNvCxnSpPr>
          <p:nvPr/>
        </p:nvCxnSpPr>
        <p:spPr>
          <a:xfrm flipH="1" flipV="1">
            <a:off x="5959164" y="2753815"/>
            <a:ext cx="932462" cy="9321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  <a:endCxn id="3" idx="3"/>
          </p:cNvCxnSpPr>
          <p:nvPr/>
        </p:nvCxnSpPr>
        <p:spPr>
          <a:xfrm flipH="1" flipV="1">
            <a:off x="5959164" y="2195970"/>
            <a:ext cx="932462" cy="14842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  <a:endCxn id="2" idx="3"/>
          </p:cNvCxnSpPr>
          <p:nvPr/>
        </p:nvCxnSpPr>
        <p:spPr>
          <a:xfrm flipH="1" flipV="1">
            <a:off x="5959164" y="1638125"/>
            <a:ext cx="932462" cy="20478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B27248-D490-4E15-BB93-969EFB262CDF}"/>
              </a:ext>
            </a:extLst>
          </p:cNvPr>
          <p:cNvSpPr txBox="1"/>
          <p:nvPr/>
        </p:nvSpPr>
        <p:spPr>
          <a:xfrm>
            <a:off x="685800" y="1422683"/>
            <a:ext cx="5273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حفظ ارزش انسان و خلاصی از هوی و هوس</a:t>
            </a:r>
            <a:endParaRPr lang="en-US" sz="22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177168-0F70-4737-BBA2-124B3C843DB7}"/>
              </a:ext>
            </a:extLst>
          </p:cNvPr>
          <p:cNvSpPr txBox="1"/>
          <p:nvPr/>
        </p:nvSpPr>
        <p:spPr>
          <a:xfrm>
            <a:off x="3281267" y="1980528"/>
            <a:ext cx="2677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200">
                <a:latin typeface="AzarMehr-FD Regular" pitchFamily="2" charset="-78"/>
                <a:cs typeface="AzarMehr-FD Regular" pitchFamily="2" charset="-78"/>
              </a:rPr>
              <a:t>بصیرت و نورانیت دل</a:t>
            </a:r>
            <a:endParaRPr lang="ar-DZ" sz="22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31C74-F2B4-49FD-9997-A69DC1772011}"/>
              </a:ext>
            </a:extLst>
          </p:cNvPr>
          <p:cNvSpPr txBox="1"/>
          <p:nvPr/>
        </p:nvSpPr>
        <p:spPr>
          <a:xfrm>
            <a:off x="1463364" y="2538373"/>
            <a:ext cx="449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خضوع ما سوی الله برابر مخلص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15C9E-4279-4ECE-BD10-12BD797BF077}"/>
              </a:ext>
            </a:extLst>
          </p:cNvPr>
          <p:cNvSpPr txBox="1"/>
          <p:nvPr/>
        </p:nvSpPr>
        <p:spPr>
          <a:xfrm>
            <a:off x="3898510" y="3094727"/>
            <a:ext cx="2060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عدم خوف و حزن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FCF0C-0FD1-417B-B940-63821FA15085}"/>
              </a:ext>
            </a:extLst>
          </p:cNvPr>
          <p:cNvSpPr txBox="1"/>
          <p:nvPr/>
        </p:nvSpPr>
        <p:spPr>
          <a:xfrm>
            <a:off x="2614833" y="3652382"/>
            <a:ext cx="3341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سعادت و کامیابی اخروی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D5F3E-6733-49A2-9E61-7EB52A2A8EE6}"/>
              </a:ext>
            </a:extLst>
          </p:cNvPr>
          <p:cNvSpPr txBox="1"/>
          <p:nvPr/>
        </p:nvSpPr>
        <p:spPr>
          <a:xfrm>
            <a:off x="2157633" y="4208736"/>
            <a:ext cx="3799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200">
                <a:latin typeface="AzarMehr-FD Regular" pitchFamily="2" charset="-78"/>
                <a:cs typeface="AzarMehr-FD Regular" pitchFamily="2" charset="-78"/>
              </a:rPr>
              <a:t>پذیرش و کمال عبادت</a:t>
            </a:r>
            <a:endParaRPr lang="ar-DZ" sz="22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FC9E91-999B-4C07-997D-A36779E8E785}"/>
              </a:ext>
            </a:extLst>
          </p:cNvPr>
          <p:cNvSpPr txBox="1"/>
          <p:nvPr/>
        </p:nvSpPr>
        <p:spPr>
          <a:xfrm>
            <a:off x="2157632" y="4765090"/>
            <a:ext cx="3799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200" dirty="0">
                <a:latin typeface="AzarMehr-FD Regular" pitchFamily="2" charset="-78"/>
                <a:cs typeface="AzarMehr-FD Regular" pitchFamily="2" charset="-78"/>
              </a:rPr>
              <a:t>محبوبیت بین ماسوی الله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41AA3E-1D1D-416B-864F-95662C521AAE}"/>
              </a:ext>
            </a:extLst>
          </p:cNvPr>
          <p:cNvSpPr txBox="1"/>
          <p:nvPr/>
        </p:nvSpPr>
        <p:spPr>
          <a:xfrm>
            <a:off x="2774736" y="524460"/>
            <a:ext cx="359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latin typeface="AzarMehr-FD SemiBold" pitchFamily="2" charset="-78"/>
                <a:cs typeface="AzarMehr-FD SemiBold" pitchFamily="2" charset="-78"/>
              </a:rPr>
              <a:t>معامله با خدا در قاموس عاشوراییان منتظر</a:t>
            </a:r>
            <a:endParaRPr lang="en-US" sz="1600" dirty="0">
              <a:latin typeface="AzarMehr-FD SemiBold" pitchFamily="2" charset="-78"/>
              <a:cs typeface="AzarMeh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082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1086</Words>
  <Application>Microsoft Office PowerPoint</Application>
  <PresentationFormat>On-screen Show (4:3)</PresentationFormat>
  <Paragraphs>343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Arabic Typesetting</vt:lpstr>
      <vt:lpstr>Arial</vt:lpstr>
      <vt:lpstr>AzarMehr Regular</vt:lpstr>
      <vt:lpstr>AzarMehr-FD Regular</vt:lpstr>
      <vt:lpstr>AzarMehr-FD SemiBold</vt:lpstr>
      <vt:lpstr>Calibri</vt:lpstr>
      <vt:lpstr>Times New Roman</vt:lpstr>
      <vt:lpstr>Wingdings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Habibi-NoteBook</cp:lastModifiedBy>
  <cp:revision>127</cp:revision>
  <dcterms:created xsi:type="dcterms:W3CDTF">2006-08-16T00:00:00Z</dcterms:created>
  <dcterms:modified xsi:type="dcterms:W3CDTF">2023-08-15T10:16:17Z</dcterms:modified>
</cp:coreProperties>
</file>