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9" r:id="rId1"/>
  </p:sldMasterIdLst>
  <p:notesMasterIdLst>
    <p:notesMasterId r:id="rId12"/>
  </p:notesMasterIdLst>
  <p:sldIdLst>
    <p:sldId id="256" r:id="rId2"/>
    <p:sldId id="258" r:id="rId3"/>
    <p:sldId id="275" r:id="rId4"/>
    <p:sldId id="277" r:id="rId5"/>
    <p:sldId id="278" r:id="rId6"/>
    <p:sldId id="279" r:id="rId7"/>
    <p:sldId id="281" r:id="rId8"/>
    <p:sldId id="261" r:id="rId9"/>
    <p:sldId id="262" r:id="rId10"/>
    <p:sldId id="274" r:id="rId11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00"/>
    <a:srgbClr val="CC0000"/>
    <a:srgbClr val="CCFF66"/>
    <a:srgbClr val="FFCC66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12" autoAdjust="0"/>
    <p:restoredTop sz="94660"/>
  </p:normalViewPr>
  <p:slideViewPr>
    <p:cSldViewPr>
      <p:cViewPr varScale="1">
        <p:scale>
          <a:sx n="65" d="100"/>
          <a:sy n="65" d="100"/>
        </p:scale>
        <p:origin x="67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A18AD7F-ABBF-B22B-EC15-9F0EB9A907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F80E0A5-B057-64B4-1144-FB3210594AF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B30DA4D-8258-7FA9-8EEC-75BD025F32F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5A4BBFEA-B32C-53FC-C731-6A7767DF36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B791409F-2E8A-4807-2FD8-CAFC96EB3DC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00CDE8C8-3205-25C5-0DFD-8617E3E43A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fld id="{479F87C0-2B93-4E3F-A10D-0A6B11BFE4C8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C8FC0A-1664-8FB5-304A-1D03FB3F9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7AA3A048-0782-D60C-38AF-21570FC7EC6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685800" y="990600"/>
            <a:ext cx="5181600" cy="32242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2C3235C2-0A8C-63C8-0A6A-C77F20693854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4889500"/>
            <a:ext cx="7105650" cy="319088"/>
            <a:chOff x="2288" y="3080"/>
            <a:chExt cx="3072" cy="201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3A2809D6-E2E6-8796-C939-1D6A107EFE6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defRPr/>
              </a:pPr>
              <a:endParaRPr lang="fa-IR" altLang="en-US"/>
            </a:p>
          </p:txBody>
        </p:sp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D91A3FEE-371D-4E30-9CE3-3169E5781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defRPr/>
              </a:pPr>
              <a:endParaRPr lang="fa-IR" altLang="en-US"/>
            </a:p>
          </p:txBody>
        </p:sp>
      </p:grpSp>
      <p:sp>
        <p:nvSpPr>
          <p:cNvPr id="358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12B9C76-1E54-EA97-DDA7-3ABBB2573E8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A32D390-D35E-E1F2-EC52-A632CFF12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sz="1400" b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7B7FD95C-FC97-1BCB-34AF-1C6EAC024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F45820E6-234D-48CD-8C81-C45CAE6B89E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971052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152E6-CE27-A5D6-8449-52F88E65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دانشگاه آزاد اسلامي ـ واحد علوم و تحقيقات</a:t>
            </a:r>
            <a:endParaRPr lang="en-US"/>
          </a:p>
          <a:p>
            <a:pPr>
              <a:defRPr/>
            </a:pPr>
            <a:r>
              <a:rPr lang="ar-SA"/>
              <a:t>1389/01/30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6631B-CDA1-6A31-1054-D87E555C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تئوري سازي در آموزش عالي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56EDC-C9DC-A98A-217C-A4C5906CF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DC508-DAA3-4BB2-B066-498CA53132D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371598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AD651A96-0F77-771D-A550-0FCA5F27E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defRPr/>
            </a:pPr>
            <a:endParaRPr lang="fa-IR" altLang="en-US"/>
          </a:p>
        </p:txBody>
      </p:sp>
      <p:sp>
        <p:nvSpPr>
          <p:cNvPr id="1027" name="Freeform 5">
            <a:extLst>
              <a:ext uri="{FF2B5EF4-FFF2-40B4-BE49-F238E27FC236}">
                <a16:creationId xmlns:a16="http://schemas.microsoft.com/office/drawing/2014/main" id="{91FF001F-289D-EA68-67D0-FA725206FA15}"/>
              </a:ext>
            </a:extLst>
          </p:cNvPr>
          <p:cNvSpPr>
            <a:spLocks/>
          </p:cNvSpPr>
          <p:nvPr/>
        </p:nvSpPr>
        <p:spPr bwMode="auto">
          <a:xfrm>
            <a:off x="457200" y="0"/>
            <a:ext cx="2743200" cy="663575"/>
          </a:xfrm>
          <a:custGeom>
            <a:avLst/>
            <a:gdLst>
              <a:gd name="T0" fmla="*/ 2147483646 w 1728"/>
              <a:gd name="T1" fmla="*/ 0 h 735"/>
              <a:gd name="T2" fmla="*/ 2147483646 w 1728"/>
              <a:gd name="T3" fmla="*/ 2147483646 h 735"/>
              <a:gd name="T4" fmla="*/ 2147483646 w 1728"/>
              <a:gd name="T5" fmla="*/ 2147483646 h 735"/>
              <a:gd name="T6" fmla="*/ 2147483646 w 1728"/>
              <a:gd name="T7" fmla="*/ 2147483646 h 735"/>
              <a:gd name="T8" fmla="*/ 2147483646 w 1728"/>
              <a:gd name="T9" fmla="*/ 2147483646 h 735"/>
              <a:gd name="T10" fmla="*/ 2147483646 w 1728"/>
              <a:gd name="T11" fmla="*/ 2147483646 h 735"/>
              <a:gd name="T12" fmla="*/ 2147483646 w 1728"/>
              <a:gd name="T13" fmla="*/ 2147483646 h 735"/>
              <a:gd name="T14" fmla="*/ 2147483646 w 1728"/>
              <a:gd name="T15" fmla="*/ 2147483646 h 735"/>
              <a:gd name="T16" fmla="*/ 2147483646 w 1728"/>
              <a:gd name="T17" fmla="*/ 2147483646 h 735"/>
              <a:gd name="T18" fmla="*/ 0 w 1728"/>
              <a:gd name="T19" fmla="*/ 2147483646 h 735"/>
              <a:gd name="T20" fmla="*/ 0 w 1728"/>
              <a:gd name="T21" fmla="*/ 2147483646 h 735"/>
              <a:gd name="T22" fmla="*/ 0 w 1728"/>
              <a:gd name="T23" fmla="*/ 0 h 735"/>
              <a:gd name="T24" fmla="*/ 2147483646 w 1728"/>
              <a:gd name="T25" fmla="*/ 0 h 7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28" h="735">
                <a:moveTo>
                  <a:pt x="1728" y="0"/>
                </a:moveTo>
                <a:lnTo>
                  <a:pt x="1728" y="480"/>
                </a:lnTo>
                <a:lnTo>
                  <a:pt x="380" y="482"/>
                </a:lnTo>
                <a:lnTo>
                  <a:pt x="354" y="480"/>
                </a:lnTo>
                <a:lnTo>
                  <a:pt x="308" y="489"/>
                </a:lnTo>
                <a:cubicBezTo>
                  <a:pt x="290" y="498"/>
                  <a:pt x="263" y="513"/>
                  <a:pt x="246" y="531"/>
                </a:cubicBezTo>
                <a:cubicBezTo>
                  <a:pt x="229" y="549"/>
                  <a:pt x="215" y="574"/>
                  <a:pt x="206" y="597"/>
                </a:cubicBezTo>
                <a:cubicBezTo>
                  <a:pt x="197" y="620"/>
                  <a:pt x="194" y="643"/>
                  <a:pt x="192" y="666"/>
                </a:cubicBezTo>
                <a:lnTo>
                  <a:pt x="192" y="735"/>
                </a:lnTo>
                <a:lnTo>
                  <a:pt x="0" y="735"/>
                </a:lnTo>
                <a:lnTo>
                  <a:pt x="0" y="480"/>
                </a:lnTo>
                <a:lnTo>
                  <a:pt x="0" y="0"/>
                </a:lnTo>
                <a:lnTo>
                  <a:pt x="1728" y="0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28" name="Group 6">
            <a:extLst>
              <a:ext uri="{FF2B5EF4-FFF2-40B4-BE49-F238E27FC236}">
                <a16:creationId xmlns:a16="http://schemas.microsoft.com/office/drawing/2014/main" id="{95C9C63E-EA60-8F1C-14A5-87051077C64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838200"/>
            <a:ext cx="8664575" cy="358775"/>
            <a:chOff x="144" y="1248"/>
            <a:chExt cx="4656" cy="201"/>
          </a:xfrm>
        </p:grpSpPr>
        <p:sp>
          <p:nvSpPr>
            <p:cNvPr id="1035" name="AutoShape 7">
              <a:extLst>
                <a:ext uri="{FF2B5EF4-FFF2-40B4-BE49-F238E27FC236}">
                  <a16:creationId xmlns:a16="http://schemas.microsoft.com/office/drawing/2014/main" id="{19339FBC-A54F-757C-2CA6-C9236841C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defRPr/>
              </a:pPr>
              <a:endParaRPr lang="fa-IR" altLang="en-US"/>
            </a:p>
          </p:txBody>
        </p:sp>
        <p:sp>
          <p:nvSpPr>
            <p:cNvPr id="1036" name="AutoShape 8">
              <a:extLst>
                <a:ext uri="{FF2B5EF4-FFF2-40B4-BE49-F238E27FC236}">
                  <a16:creationId xmlns:a16="http://schemas.microsoft.com/office/drawing/2014/main" id="{2F5E5547-2710-9068-7225-2BEBBAF97B7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defRPr/>
              </a:pPr>
              <a:endParaRPr lang="fa-IR" altLang="en-US"/>
            </a:p>
          </p:txBody>
        </p:sp>
      </p:grpSp>
      <p:sp>
        <p:nvSpPr>
          <p:cNvPr id="1029" name="Rectangle 9">
            <a:extLst>
              <a:ext uri="{FF2B5EF4-FFF2-40B4-BE49-F238E27FC236}">
                <a16:creationId xmlns:a16="http://schemas.microsoft.com/office/drawing/2014/main" id="{6A13F308-0601-5CA1-AB7D-473D3A60D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48038" y="46038"/>
            <a:ext cx="5545137" cy="719137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30" name="Rectangle 10">
            <a:extLst>
              <a:ext uri="{FF2B5EF4-FFF2-40B4-BE49-F238E27FC236}">
                <a16:creationId xmlns:a16="http://schemas.microsoft.com/office/drawing/2014/main" id="{74C13A73-6CDA-47AB-FD1D-39F92D395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341438"/>
            <a:ext cx="76930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18">
            <a:extLst>
              <a:ext uri="{FF2B5EF4-FFF2-40B4-BE49-F238E27FC236}">
                <a16:creationId xmlns:a16="http://schemas.microsoft.com/office/drawing/2014/main" id="{4456DD8A-40B5-36C7-2998-E16285D14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defRPr/>
            </a:pPr>
            <a:endParaRPr lang="fa-IR" altLang="en-US"/>
          </a:p>
        </p:txBody>
      </p:sp>
      <p:sp>
        <p:nvSpPr>
          <p:cNvPr id="34827" name="Rectangle 11">
            <a:extLst>
              <a:ext uri="{FF2B5EF4-FFF2-40B4-BE49-F238E27FC236}">
                <a16:creationId xmlns:a16="http://schemas.microsoft.com/office/drawing/2014/main" id="{6323DEE3-21A3-F9D8-2635-5F611E706A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7088" y="6783388"/>
            <a:ext cx="38163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 b="1">
                <a:solidFill>
                  <a:srgbClr val="000000"/>
                </a:solidFill>
                <a:latin typeface="Arial" pitchFamily="34" charset="0"/>
                <a:cs typeface="+mj-cs"/>
              </a:defRPr>
            </a:lvl1pPr>
          </a:lstStyle>
          <a:p>
            <a:pPr>
              <a:defRPr/>
            </a:pPr>
            <a:r>
              <a:rPr lang="fa-IR"/>
              <a:t>دانشگاه آزاد اسلامي ـ واحد علوم و تحقيقات</a:t>
            </a:r>
            <a:endParaRPr lang="en-US"/>
          </a:p>
          <a:p>
            <a:pPr>
              <a:defRPr/>
            </a:pPr>
            <a:r>
              <a:rPr lang="ar-SA"/>
              <a:t>09/09/88</a:t>
            </a:r>
          </a:p>
          <a:p>
            <a:pPr>
              <a:defRPr/>
            </a:pPr>
            <a:endParaRPr lang="en-US"/>
          </a:p>
        </p:txBody>
      </p:sp>
      <p:sp>
        <p:nvSpPr>
          <p:cNvPr id="34828" name="Rectangle 12">
            <a:extLst>
              <a:ext uri="{FF2B5EF4-FFF2-40B4-BE49-F238E27FC236}">
                <a16:creationId xmlns:a16="http://schemas.microsoft.com/office/drawing/2014/main" id="{359633A8-5019-CB85-35D0-466B62814D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6463" y="6237288"/>
            <a:ext cx="4332287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hangingPunct="1">
              <a:defRPr sz="2000" b="1">
                <a:solidFill>
                  <a:srgbClr val="990000"/>
                </a:solidFill>
                <a:latin typeface="Arial" pitchFamily="34" charset="0"/>
                <a:cs typeface="+mj-cs"/>
              </a:defRPr>
            </a:lvl1pPr>
          </a:lstStyle>
          <a:p>
            <a:pPr>
              <a:defRPr/>
            </a:pPr>
            <a:r>
              <a:rPr lang="fa-IR"/>
              <a:t>بررسي نظام آموزش عالي انگلستان</a:t>
            </a:r>
            <a:endParaRPr lang="en-US"/>
          </a:p>
        </p:txBody>
      </p:sp>
      <p:sp>
        <p:nvSpPr>
          <p:cNvPr id="34829" name="Rectangle 13">
            <a:extLst>
              <a:ext uri="{FF2B5EF4-FFF2-40B4-BE49-F238E27FC236}">
                <a16:creationId xmlns:a16="http://schemas.microsoft.com/office/drawing/2014/main" id="{453DE5D4-4028-51AD-D211-AE5243A615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000000"/>
                </a:solidFill>
                <a:cs typeface="Zar" pitchFamily="2" charset="0"/>
              </a:defRPr>
            </a:lvl1pPr>
          </a:lstStyle>
          <a:p>
            <a:fld id="{F21CAB00-085E-4EFC-A008-5C9FAD3F7D2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</p:sldLayoutIdLst>
  <p:transition spd="med">
    <p:wipe dir="d"/>
  </p:transition>
  <p:hf hdr="0"/>
  <p:txStyles>
    <p:titleStyle>
      <a:lvl1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v"/>
        <a:defRPr sz="2800" b="1">
          <a:solidFill>
            <a:srgbClr val="990000"/>
          </a:solidFill>
          <a:latin typeface="+mj-lt"/>
          <a:ea typeface="+mj-ea"/>
          <a:cs typeface="+mj-cs"/>
        </a:defRPr>
      </a:lvl1pPr>
      <a:lvl2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v"/>
        <a:defRPr sz="2800" b="1">
          <a:solidFill>
            <a:srgbClr val="990000"/>
          </a:solidFill>
          <a:latin typeface="Arial" pitchFamily="34" charset="0"/>
          <a:cs typeface="Zar" pitchFamily="2" charset="-78"/>
        </a:defRPr>
      </a:lvl2pPr>
      <a:lvl3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v"/>
        <a:defRPr sz="2800" b="1">
          <a:solidFill>
            <a:srgbClr val="990000"/>
          </a:solidFill>
          <a:latin typeface="Arial" pitchFamily="34" charset="0"/>
          <a:cs typeface="Zar" pitchFamily="2" charset="-78"/>
        </a:defRPr>
      </a:lvl3pPr>
      <a:lvl4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v"/>
        <a:defRPr sz="2800" b="1">
          <a:solidFill>
            <a:srgbClr val="990000"/>
          </a:solidFill>
          <a:latin typeface="Arial" pitchFamily="34" charset="0"/>
          <a:cs typeface="Zar" pitchFamily="2" charset="-78"/>
        </a:defRPr>
      </a:lvl4pPr>
      <a:lvl5pPr algn="r" rtl="1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v"/>
        <a:defRPr sz="2800" b="1">
          <a:solidFill>
            <a:srgbClr val="990000"/>
          </a:solidFill>
          <a:latin typeface="Arial" pitchFamily="34" charset="0"/>
          <a:cs typeface="Zar" pitchFamily="2" charset="-78"/>
        </a:defRPr>
      </a:lvl5pPr>
      <a:lvl6pPr marL="457200" algn="r" rtl="1" fontAlgn="base">
        <a:lnSpc>
          <a:spcPct val="90000"/>
        </a:lnSpc>
        <a:spcBef>
          <a:spcPct val="0"/>
        </a:spcBef>
        <a:spcAft>
          <a:spcPct val="0"/>
        </a:spcAft>
        <a:buFont typeface="Wingdings" pitchFamily="2" charset="2"/>
        <a:buChar char="v"/>
        <a:defRPr sz="2800" b="1">
          <a:solidFill>
            <a:srgbClr val="990000"/>
          </a:solidFill>
          <a:latin typeface="Arial" pitchFamily="34" charset="0"/>
          <a:cs typeface="Zar" pitchFamily="2" charset="-78"/>
        </a:defRPr>
      </a:lvl6pPr>
      <a:lvl7pPr marL="914400" algn="r" rtl="1" fontAlgn="base">
        <a:lnSpc>
          <a:spcPct val="90000"/>
        </a:lnSpc>
        <a:spcBef>
          <a:spcPct val="0"/>
        </a:spcBef>
        <a:spcAft>
          <a:spcPct val="0"/>
        </a:spcAft>
        <a:buFont typeface="Wingdings" pitchFamily="2" charset="2"/>
        <a:buChar char="v"/>
        <a:defRPr sz="2800" b="1">
          <a:solidFill>
            <a:srgbClr val="990000"/>
          </a:solidFill>
          <a:latin typeface="Arial" pitchFamily="34" charset="0"/>
          <a:cs typeface="Zar" pitchFamily="2" charset="-78"/>
        </a:defRPr>
      </a:lvl7pPr>
      <a:lvl8pPr marL="1371600" algn="r" rtl="1" fontAlgn="base">
        <a:lnSpc>
          <a:spcPct val="90000"/>
        </a:lnSpc>
        <a:spcBef>
          <a:spcPct val="0"/>
        </a:spcBef>
        <a:spcAft>
          <a:spcPct val="0"/>
        </a:spcAft>
        <a:buFont typeface="Wingdings" pitchFamily="2" charset="2"/>
        <a:buChar char="v"/>
        <a:defRPr sz="2800" b="1">
          <a:solidFill>
            <a:srgbClr val="990000"/>
          </a:solidFill>
          <a:latin typeface="Arial" pitchFamily="34" charset="0"/>
          <a:cs typeface="Zar" pitchFamily="2" charset="-78"/>
        </a:defRPr>
      </a:lvl8pPr>
      <a:lvl9pPr marL="1828800" algn="r" rtl="1" fontAlgn="base">
        <a:lnSpc>
          <a:spcPct val="90000"/>
        </a:lnSpc>
        <a:spcBef>
          <a:spcPct val="0"/>
        </a:spcBef>
        <a:spcAft>
          <a:spcPct val="0"/>
        </a:spcAft>
        <a:buFont typeface="Wingdings" pitchFamily="2" charset="2"/>
        <a:buChar char="v"/>
        <a:defRPr sz="2800" b="1">
          <a:solidFill>
            <a:srgbClr val="990000"/>
          </a:solidFill>
          <a:latin typeface="Arial" pitchFamily="34" charset="0"/>
          <a:cs typeface="Zar" pitchFamily="2" charset="-78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400" b="1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400" b="1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400" b="1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400" b="1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>
            <a:extLst>
              <a:ext uri="{FF2B5EF4-FFF2-40B4-BE49-F238E27FC236}">
                <a16:creationId xmlns:a16="http://schemas.microsoft.com/office/drawing/2014/main" id="{A76AA128-0E5B-4A37-A257-BC987800DF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504" y="6369050"/>
            <a:ext cx="587375" cy="48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2000" dirty="0">
                <a:solidFill>
                  <a:srgbClr val="000000"/>
                </a:solidFill>
                <a:latin typeface="AzarMehr-FD Regular" pitchFamily="2" charset="-78"/>
                <a:cs typeface="AzarMehr-FD Regular" pitchFamily="2" charset="-78"/>
              </a:rPr>
              <a:t>1</a:t>
            </a:r>
            <a:endParaRPr lang="en-US" altLang="en-US" sz="2000" dirty="0">
              <a:solidFill>
                <a:srgbClr val="000000"/>
              </a:solidFill>
              <a:latin typeface="AzarMehr-FD Regular" pitchFamily="2" charset="-78"/>
              <a:cs typeface="AzarMehr-FD Regular" pitchFamily="2" charset="-78"/>
            </a:endParaRPr>
          </a:p>
        </p:txBody>
      </p:sp>
      <p:pic>
        <p:nvPicPr>
          <p:cNvPr id="5123" name="Picture 9" descr="C:\Documents and Settings\user\Desktop\mehdi rajabi.jpg">
            <a:extLst>
              <a:ext uri="{FF2B5EF4-FFF2-40B4-BE49-F238E27FC236}">
                <a16:creationId xmlns:a16="http://schemas.microsoft.com/office/drawing/2014/main" id="{DE555135-852E-9FA5-8E60-48D059B17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/>
          <a:stretch/>
        </p:blipFill>
        <p:spPr bwMode="auto">
          <a:xfrm>
            <a:off x="1070394" y="2492896"/>
            <a:ext cx="7003211" cy="364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>
            <a:extLst>
              <a:ext uri="{FF2B5EF4-FFF2-40B4-BE49-F238E27FC236}">
                <a16:creationId xmlns:a16="http://schemas.microsoft.com/office/drawing/2014/main" id="{B0285287-42C9-7123-5D17-FE5381B3E9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9512" y="6369050"/>
            <a:ext cx="587375" cy="48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fld id="{B2CFFC3F-562D-47F6-B1E2-F718A6FC0BAD}" type="slidenum">
              <a:rPr lang="ar-SA" altLang="en-US" sz="2000">
                <a:solidFill>
                  <a:srgbClr val="000000"/>
                </a:solidFill>
                <a:latin typeface="AzarMehr-FD Regular" pitchFamily="2" charset="-78"/>
                <a:cs typeface="AzarMehr-FD Regular" pitchFamily="2" charset="-78"/>
              </a:rPr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2000" dirty="0">
              <a:solidFill>
                <a:srgbClr val="000000"/>
              </a:solidFill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2A2F5B28-D6BF-F6C2-D75D-F1341AC3DAEB}"/>
              </a:ext>
            </a:extLst>
          </p:cNvPr>
          <p:cNvSpPr txBox="1">
            <a:spLocks noChangeArrowheads="1"/>
          </p:cNvSpPr>
          <p:nvPr/>
        </p:nvSpPr>
        <p:spPr>
          <a:xfrm>
            <a:off x="-288032" y="2105472"/>
            <a:ext cx="9540552" cy="4752528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pPr algn="ctr" rtl="1" eaLnBrk="1" hangingPunct="1">
              <a:lnSpc>
                <a:spcPct val="150000"/>
              </a:lnSpc>
              <a:defRPr/>
            </a:pPr>
            <a:r>
              <a:rPr lang="fa-IR" sz="4600" b="1" i="0" dirty="0">
                <a:solidFill>
                  <a:srgbClr val="5F6368"/>
                </a:solidFill>
                <a:effectLst/>
                <a:latin typeface="Helvetica Neue"/>
              </a:rPr>
              <a:t> </a:t>
            </a:r>
          </a:p>
          <a:p>
            <a:pPr algn="ctr" rtl="1" eaLnBrk="1" hangingPunct="1">
              <a:lnSpc>
                <a:spcPct val="150000"/>
              </a:lnSpc>
              <a:defRPr/>
            </a:pPr>
            <a:r>
              <a:rPr lang="fa-IR" sz="4600" b="1" kern="0" dirty="0" err="1">
                <a:solidFill>
                  <a:srgbClr val="990000"/>
                </a:solidFill>
                <a:latin typeface="AzarMehr-FD Regular" pitchFamily="2" charset="-78"/>
                <a:cs typeface="AzarMehr-FD Regular" pitchFamily="2" charset="-78"/>
              </a:rPr>
              <a:t>آخِرُ</a:t>
            </a:r>
            <a:r>
              <a:rPr lang="fa-IR" sz="4600" b="1" kern="0" dirty="0">
                <a:solidFill>
                  <a:srgbClr val="990000"/>
                </a:solidFill>
                <a:latin typeface="AzarMehr-FD Regular" pitchFamily="2" charset="-78"/>
                <a:cs typeface="AzarMehr-FD Regular" pitchFamily="2" charset="-78"/>
              </a:rPr>
              <a:t> </a:t>
            </a:r>
            <a:r>
              <a:rPr lang="fa-IR" sz="4600" b="1" kern="0" dirty="0" err="1">
                <a:solidFill>
                  <a:srgbClr val="990000"/>
                </a:solidFill>
                <a:latin typeface="AzarMehr-FD Regular" pitchFamily="2" charset="-78"/>
                <a:cs typeface="AzarMehr-FD Regular" pitchFamily="2" charset="-78"/>
              </a:rPr>
              <a:t>دَعْوانا</a:t>
            </a:r>
            <a:r>
              <a:rPr lang="fa-IR" sz="4600" b="1" kern="0" dirty="0">
                <a:solidFill>
                  <a:srgbClr val="990000"/>
                </a:solidFill>
                <a:latin typeface="AzarMehr-FD Regular" pitchFamily="2" charset="-78"/>
                <a:cs typeface="AzarMehr-FD Regular" pitchFamily="2" charset="-78"/>
              </a:rPr>
              <a:t> </a:t>
            </a:r>
            <a:r>
              <a:rPr lang="fa-IR" sz="4600" b="1" kern="0" dirty="0" err="1">
                <a:solidFill>
                  <a:srgbClr val="990000"/>
                </a:solidFill>
                <a:latin typeface="AzarMehr-FD Regular" pitchFamily="2" charset="-78"/>
                <a:cs typeface="AzarMehr-FD Regular" pitchFamily="2" charset="-78"/>
              </a:rPr>
              <a:t>أَنِ</a:t>
            </a:r>
            <a:r>
              <a:rPr lang="fa-IR" sz="4600" b="1" kern="0" dirty="0">
                <a:solidFill>
                  <a:srgbClr val="990000"/>
                </a:solidFill>
                <a:latin typeface="AzarMehr-FD Regular" pitchFamily="2" charset="-78"/>
                <a:cs typeface="AzarMehr-FD Regular" pitchFamily="2" charset="-78"/>
              </a:rPr>
              <a:t> </a:t>
            </a:r>
            <a:r>
              <a:rPr lang="fa-IR" sz="4600" b="1" kern="0" dirty="0" err="1">
                <a:solidFill>
                  <a:srgbClr val="990000"/>
                </a:solidFill>
                <a:latin typeface="AzarMehr-FD Regular" pitchFamily="2" charset="-78"/>
                <a:cs typeface="AzarMehr-FD Regular" pitchFamily="2" charset="-78"/>
              </a:rPr>
              <a:t>الْحَمْدُ</a:t>
            </a:r>
            <a:r>
              <a:rPr lang="fa-IR" sz="4600" b="1" kern="0" dirty="0">
                <a:solidFill>
                  <a:srgbClr val="990000"/>
                </a:solidFill>
                <a:latin typeface="AzarMehr-FD Regular" pitchFamily="2" charset="-78"/>
                <a:cs typeface="AzarMehr-FD Regular" pitchFamily="2" charset="-78"/>
              </a:rPr>
              <a:t> </a:t>
            </a:r>
            <a:r>
              <a:rPr lang="fa-IR" sz="4600" b="1" kern="0" dirty="0" err="1">
                <a:solidFill>
                  <a:srgbClr val="990000"/>
                </a:solidFill>
                <a:latin typeface="AzarMehr-FD Regular" pitchFamily="2" charset="-78"/>
                <a:cs typeface="AzarMehr-FD Regular" pitchFamily="2" charset="-78"/>
              </a:rPr>
              <a:t>لِلّهِ</a:t>
            </a:r>
            <a:r>
              <a:rPr lang="fa-IR" sz="4600" b="1" kern="0" dirty="0">
                <a:solidFill>
                  <a:srgbClr val="990000"/>
                </a:solidFill>
                <a:latin typeface="AzarMehr-FD Regular" pitchFamily="2" charset="-78"/>
                <a:cs typeface="AzarMehr-FD Regular" pitchFamily="2" charset="-78"/>
              </a:rPr>
              <a:t> </a:t>
            </a:r>
            <a:r>
              <a:rPr lang="fa-IR" sz="4600" b="1" kern="0" dirty="0" err="1">
                <a:solidFill>
                  <a:srgbClr val="990000"/>
                </a:solidFill>
                <a:latin typeface="AzarMehr-FD Regular" pitchFamily="2" charset="-78"/>
                <a:cs typeface="AzarMehr-FD Regular" pitchFamily="2" charset="-78"/>
              </a:rPr>
              <a:t>رَبِّ</a:t>
            </a:r>
            <a:r>
              <a:rPr lang="fa-IR" sz="4600" b="1" kern="0" dirty="0">
                <a:solidFill>
                  <a:srgbClr val="990000"/>
                </a:solidFill>
                <a:latin typeface="AzarMehr-FD Regular" pitchFamily="2" charset="-78"/>
                <a:cs typeface="AzarMehr-FD Regular" pitchFamily="2" charset="-78"/>
              </a:rPr>
              <a:t> </a:t>
            </a:r>
            <a:r>
              <a:rPr lang="fa-IR" sz="4600" b="1" kern="0" dirty="0" err="1">
                <a:solidFill>
                  <a:srgbClr val="990000"/>
                </a:solidFill>
                <a:latin typeface="AzarMehr-FD Regular" pitchFamily="2" charset="-78"/>
                <a:cs typeface="AzarMehr-FD Regular" pitchFamily="2" charset="-78"/>
              </a:rPr>
              <a:t>الْعالَمينَ</a:t>
            </a:r>
            <a:r>
              <a:rPr lang="fa-IR" sz="4600" b="1" kern="0" dirty="0">
                <a:solidFill>
                  <a:srgbClr val="990000"/>
                </a:solidFill>
                <a:latin typeface="AzarMehr-FD Regular" pitchFamily="2" charset="-78"/>
                <a:cs typeface="AzarMehr-FD Regular" pitchFamily="2" charset="-78"/>
              </a:rPr>
              <a:t> </a:t>
            </a:r>
            <a:endParaRPr lang="en-US" sz="4600" b="1" kern="0" dirty="0">
              <a:solidFill>
                <a:srgbClr val="990000"/>
              </a:solidFill>
              <a:latin typeface="AzarMehr-FD Regular" pitchFamily="2" charset="-78"/>
              <a:cs typeface="AzarMehr-FD Regular" pitchFamily="2" charset="-78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EE6D21E9-10D7-B2D5-BE4D-18B67F99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615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fld id="{AAFF4812-32E9-4C44-B1C8-7B770F8DE2DB}" type="slidenum">
              <a:rPr lang="ar-SA" altLang="en-US" sz="2000">
                <a:solidFill>
                  <a:srgbClr val="000000"/>
                </a:solidFill>
                <a:latin typeface="AzarMehr-FD Regular" pitchFamily="2" charset="-78"/>
                <a:cs typeface="AzarMehr-FD Regular" pitchFamily="2" charset="-78"/>
              </a:rPr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2000" dirty="0">
              <a:solidFill>
                <a:srgbClr val="000000"/>
              </a:solidFill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6147" name="AutoShape 2">
            <a:extLst>
              <a:ext uri="{FF2B5EF4-FFF2-40B4-BE49-F238E27FC236}">
                <a16:creationId xmlns:a16="http://schemas.microsoft.com/office/drawing/2014/main" id="{876144CC-C975-1D68-B8D1-D434D3F27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7781" y="0"/>
            <a:ext cx="8035925" cy="719138"/>
          </a:xfrm>
        </p:spPr>
        <p:txBody>
          <a:bodyPr/>
          <a:lstStyle/>
          <a:p>
            <a:pPr eaLnBrk="1" hangingPunct="1"/>
            <a:r>
              <a:rPr lang="fa-IR" altLang="en-US" dirty="0">
                <a:latin typeface="AzarMehr-FD Regular" pitchFamily="2" charset="-78"/>
                <a:cs typeface="AzarMehr-FD Regular" pitchFamily="2" charset="-78"/>
              </a:rPr>
              <a:t> دوستی و دوست </a:t>
            </a:r>
            <a:r>
              <a:rPr lang="fa-IR" altLang="en-US" dirty="0" err="1">
                <a:latin typeface="AzarMehr-FD Regular" pitchFamily="2" charset="-78"/>
                <a:cs typeface="AzarMehr-FD Regular" pitchFamily="2" charset="-78"/>
              </a:rPr>
              <a:t>يابی</a:t>
            </a:r>
            <a:endParaRPr lang="en-US" altLang="en-US" sz="18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D2964F92-99FA-662A-1B5F-CDCA46175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3356" y="1124745"/>
            <a:ext cx="8880350" cy="5117305"/>
          </a:xfrm>
        </p:spPr>
        <p:txBody>
          <a:bodyPr/>
          <a:lstStyle/>
          <a:p>
            <a:pPr marL="0" indent="0" algn="just" eaLnBrk="1" hangingPunct="1"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r>
              <a:rPr lang="fa-IR" sz="4400" dirty="0">
                <a:solidFill>
                  <a:srgbClr val="CC0000"/>
                </a:solidFill>
                <a:cs typeface="Nazanin" pitchFamily="2" charset="-78"/>
              </a:rPr>
              <a:t>  </a:t>
            </a:r>
            <a:r>
              <a:rPr lang="fa-IR" sz="3200" dirty="0">
                <a:solidFill>
                  <a:srgbClr val="990000"/>
                </a:solidFill>
                <a:latin typeface="AzarMehr-FD Regular" pitchFamily="2" charset="-78"/>
                <a:ea typeface="+mj-ea"/>
                <a:cs typeface="AzarMehr-FD Regular" pitchFamily="2" charset="-78"/>
              </a:rPr>
              <a:t>اهميت دوستی و دوست </a:t>
            </a:r>
            <a:r>
              <a:rPr lang="fa-IR" sz="3200" dirty="0" err="1">
                <a:solidFill>
                  <a:srgbClr val="990000"/>
                </a:solidFill>
                <a:latin typeface="AzarMehr-FD Regular" pitchFamily="2" charset="-78"/>
                <a:ea typeface="+mj-ea"/>
                <a:cs typeface="AzarMehr-FD Regular" pitchFamily="2" charset="-78"/>
              </a:rPr>
              <a:t>يابی</a:t>
            </a:r>
            <a:r>
              <a:rPr lang="fa-IR" sz="3200" dirty="0">
                <a:solidFill>
                  <a:srgbClr val="990000"/>
                </a:solidFill>
                <a:latin typeface="AzarMehr-FD Regular" pitchFamily="2" charset="-78"/>
                <a:ea typeface="+mj-ea"/>
                <a:cs typeface="AzarMehr-FD Regular" pitchFamily="2" charset="-78"/>
              </a:rPr>
              <a:t>:</a:t>
            </a:r>
          </a:p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sz="2000" dirty="0">
                <a:solidFill>
                  <a:srgbClr val="003366">
                    <a:lumMod val="50000"/>
                  </a:srgbClr>
                </a:solidFill>
                <a:latin typeface="Times New Roman" pitchFamily="18" charset="0"/>
                <a:cs typeface="Nazanin" pitchFamily="2" charset="-78"/>
              </a:rPr>
              <a:t>					</a:t>
            </a:r>
            <a:r>
              <a:rPr lang="fa-IR" dirty="0">
                <a:solidFill>
                  <a:srgbClr val="003366">
                    <a:lumMod val="50000"/>
                  </a:srgbClr>
                </a:solidFill>
                <a:latin typeface="AzarMehr-FD Regular" pitchFamily="2" charset="-78"/>
                <a:cs typeface="AzarMehr-FD Regular" pitchFamily="2" charset="-78"/>
              </a:rPr>
              <a:t>› مدنی بالطبع بودن انسان</a:t>
            </a:r>
          </a:p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		› شناخت انسان به </a:t>
            </a:r>
            <a:r>
              <a:rPr lang="fa-IR" dirty="0" err="1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وسيله</a:t>
            </a: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 دوستانش</a:t>
            </a:r>
          </a:p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		› </a:t>
            </a:r>
            <a:r>
              <a:rPr lang="fa-IR" dirty="0" err="1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تاثيرگذاری</a:t>
            </a: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 و </a:t>
            </a:r>
            <a:r>
              <a:rPr lang="fa-IR" dirty="0" err="1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تاثيرپذيری</a:t>
            </a: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 در دوستی</a:t>
            </a:r>
          </a:p>
          <a:p>
            <a:pPr indent="-3175" algn="just" eaLnBrk="1" hangingPunct="1">
              <a:lnSpc>
                <a:spcPct val="2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sz="3200" dirty="0" err="1">
                <a:solidFill>
                  <a:srgbClr val="990000"/>
                </a:solidFill>
                <a:latin typeface="AzarMehr-FD Regular" pitchFamily="2" charset="-78"/>
                <a:ea typeface="+mj-ea"/>
                <a:cs typeface="AzarMehr-FD Regular" pitchFamily="2" charset="-78"/>
              </a:rPr>
              <a:t>تعريف</a:t>
            </a:r>
            <a:r>
              <a:rPr lang="fa-IR" sz="3200" dirty="0">
                <a:solidFill>
                  <a:srgbClr val="990000"/>
                </a:solidFill>
                <a:latin typeface="AzarMehr-FD Regular" pitchFamily="2" charset="-78"/>
                <a:ea typeface="+mj-ea"/>
                <a:cs typeface="AzarMehr-FD Regular" pitchFamily="2" charset="-78"/>
              </a:rPr>
              <a:t> دوستی:</a:t>
            </a:r>
          </a:p>
          <a:p>
            <a:pPr algn="ctr" eaLnBrk="1" hangingPunct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Nazanin" pitchFamily="2" charset="-78"/>
              </a:rPr>
              <a:t>	</a:t>
            </a:r>
            <a:r>
              <a:rPr lang="fa-IR" sz="2800" dirty="0">
                <a:solidFill>
                  <a:srgbClr val="003366">
                    <a:lumMod val="50000"/>
                  </a:srgbClr>
                </a:solidFill>
                <a:latin typeface="Times New Roman" pitchFamily="18" charset="0"/>
                <a:cs typeface="Nazanin" pitchFamily="2" charset="-78"/>
              </a:rPr>
              <a:t> </a:t>
            </a: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› رابطه ای است شخصی، </a:t>
            </a:r>
            <a:r>
              <a:rPr lang="fa-IR" dirty="0" err="1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صميمانه</a:t>
            </a: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، خصوصی و انحصاری که در آن علاوه بر مشارکت در </a:t>
            </a:r>
            <a:r>
              <a:rPr lang="fa-IR" dirty="0" err="1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فعاليت</a:t>
            </a: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 ها همدلی و هم ذوقی به خوبی </a:t>
            </a:r>
            <a:r>
              <a:rPr lang="fa-IR" dirty="0" err="1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نمايان</a:t>
            </a: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 می شود.</a:t>
            </a:r>
            <a:endParaRPr lang="fa-IR" sz="2000" b="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Nazanin" pitchFamily="2" charset="-78"/>
            </a:endParaRPr>
          </a:p>
          <a:p>
            <a:pPr algn="just" eaLnBrk="1" hangingPunct="1">
              <a:buClr>
                <a:srgbClr val="C00000"/>
              </a:buClr>
              <a:defRPr/>
            </a:pPr>
            <a:endParaRPr lang="en-US" sz="2000" b="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Nazanin" pitchFamily="2" charset="-78"/>
            </a:endParaRPr>
          </a:p>
          <a:p>
            <a:pPr algn="just" eaLnBrk="1" hangingPunct="1">
              <a:buClr>
                <a:srgbClr val="C00000"/>
              </a:buClr>
              <a:defRPr/>
            </a:pPr>
            <a:endParaRPr lang="en-US" sz="2000" b="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Nazanin" pitchFamily="2" charset="-78"/>
            </a:endParaRPr>
          </a:p>
          <a:p>
            <a:pPr algn="just" eaLnBrk="1" hangingPunct="1">
              <a:lnSpc>
                <a:spcPct val="80000"/>
              </a:lnSpc>
              <a:buClr>
                <a:srgbClr val="C00000"/>
              </a:buClr>
              <a:defRPr/>
            </a:pPr>
            <a:endParaRPr lang="en-US" sz="2000" b="0" dirty="0">
              <a:solidFill>
                <a:schemeClr val="tx1">
                  <a:lumMod val="50000"/>
                </a:schemeClr>
              </a:solidFill>
              <a:cs typeface="Nazanin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A834770-F06C-820B-8F87-BCC5D8B6D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863" y="0"/>
            <a:ext cx="5545137" cy="719137"/>
          </a:xfrm>
        </p:spPr>
        <p:txBody>
          <a:bodyPr/>
          <a:lstStyle/>
          <a:p>
            <a:r>
              <a:rPr lang="fa-IR" altLang="en-US" dirty="0">
                <a:latin typeface="AzarMehr-FD Regular" pitchFamily="2" charset="-78"/>
                <a:cs typeface="AzarMehr-FD Regular" pitchFamily="2" charset="-78"/>
              </a:rPr>
              <a:t> دوستی و دوست </a:t>
            </a:r>
            <a:r>
              <a:rPr lang="fa-IR" altLang="en-US" dirty="0" err="1">
                <a:latin typeface="AzarMehr-FD Regular" pitchFamily="2" charset="-78"/>
                <a:cs typeface="AzarMehr-FD Regular" pitchFamily="2" charset="-78"/>
              </a:rPr>
              <a:t>يابی</a:t>
            </a:r>
            <a:endParaRPr lang="fa-IR" altLang="en-US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0B6BB-1491-89F8-9E7C-916ECC320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95" y="1254125"/>
            <a:ext cx="8269486" cy="5040312"/>
          </a:xfrm>
        </p:spPr>
        <p:txBody>
          <a:bodyPr/>
          <a:lstStyle/>
          <a:p>
            <a:pPr algn="just" eaLnBrk="1" hangingPunct="1"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sz="3200" dirty="0">
                <a:solidFill>
                  <a:srgbClr val="990000"/>
                </a:solidFill>
                <a:latin typeface="AzarMehr-FD Regular" pitchFamily="2" charset="-78"/>
                <a:ea typeface="+mj-ea"/>
                <a:cs typeface="AzarMehr-FD Regular" pitchFamily="2" charset="-78"/>
              </a:rPr>
              <a:t> </a:t>
            </a:r>
            <a:r>
              <a:rPr lang="fa-IR" sz="3200" dirty="0" err="1">
                <a:solidFill>
                  <a:srgbClr val="990000"/>
                </a:solidFill>
                <a:latin typeface="AzarMehr-FD Regular" pitchFamily="2" charset="-78"/>
                <a:ea typeface="+mj-ea"/>
                <a:cs typeface="AzarMehr-FD Regular" pitchFamily="2" charset="-78"/>
              </a:rPr>
              <a:t>معيارهای</a:t>
            </a:r>
            <a:r>
              <a:rPr lang="fa-IR" sz="3200" dirty="0">
                <a:solidFill>
                  <a:srgbClr val="990000"/>
                </a:solidFill>
                <a:latin typeface="AzarMehr-FD Regular" pitchFamily="2" charset="-78"/>
                <a:ea typeface="+mj-ea"/>
                <a:cs typeface="AzarMehr-FD Regular" pitchFamily="2" charset="-78"/>
              </a:rPr>
              <a:t> دوست شايسته:</a:t>
            </a:r>
          </a:p>
          <a:p>
            <a:pPr marL="2109788" indent="-1136650" eaLnBrk="1" hangingPunct="1"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sz="2800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› بنده خدا بودن: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		</a:t>
            </a:r>
            <a:r>
              <a:rPr lang="fa-IR" sz="2200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› ديدنش انسان را به ياد خدا بياندازد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sz="2200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		› عملش انسان را به ياد قيامت بياندازد</a:t>
            </a:r>
            <a:endParaRPr lang="fa-IR" sz="2200" dirty="0">
              <a:latin typeface="AzarMehr-FD Regular" pitchFamily="2" charset="-78"/>
              <a:cs typeface="AzarMehr-FD Regular" pitchFamily="2" charset="-78"/>
            </a:endParaRP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sz="2200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		› حرفش بر منطق انسان بيافزايد</a:t>
            </a:r>
            <a:r>
              <a:rPr lang="fa-IR" sz="1800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</a:t>
            </a: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  </a:t>
            </a:r>
          </a:p>
          <a:p>
            <a:pPr marL="1312863" indent="-280988"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sz="2800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› صداقت و راستی</a:t>
            </a:r>
            <a:endParaRPr lang="fa-IR" sz="2800" dirty="0">
              <a:latin typeface="AzarMehr-FD Regular" pitchFamily="2" charset="-78"/>
              <a:cs typeface="AzarMehr-FD Regular" pitchFamily="2" charset="-78"/>
            </a:endParaRPr>
          </a:p>
          <a:p>
            <a:pPr marL="1312863" indent="-280988"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sz="2800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› امانت داری</a:t>
            </a:r>
          </a:p>
          <a:p>
            <a:pPr marL="1312863" indent="-280988"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sz="2800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› همراهی در سختی</a:t>
            </a:r>
            <a:endParaRPr lang="fa-IR" sz="2800" dirty="0">
              <a:latin typeface="AzarMehr-FD Regular" pitchFamily="2" charset="-78"/>
              <a:cs typeface="AzarMehr-FD Regular" pitchFamily="2" charset="-78"/>
            </a:endParaRPr>
          </a:p>
          <a:p>
            <a:pPr algn="just" eaLnBrk="1" hangingPunct="1"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endParaRPr lang="fa-IR" sz="2000" dirty="0">
              <a:latin typeface="AzarMehr-FD Regular" pitchFamily="2" charset="-78"/>
              <a:cs typeface="AzarMehr-FD Regular" pitchFamily="2" charset="-78"/>
            </a:endParaRPr>
          </a:p>
          <a:p>
            <a:pPr algn="just" eaLnBrk="1" hangingPunct="1"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endParaRPr lang="fa-IR" sz="20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3AD1A-2927-4714-1939-1F7B9612169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  <a:p>
            <a:pPr>
              <a:defRPr/>
            </a:pPr>
            <a:endParaRPr lang="en-US" dirty="0"/>
          </a:p>
        </p:txBody>
      </p:sp>
      <p:sp>
        <p:nvSpPr>
          <p:cNvPr id="7173" name="Slide Number Placeholder 5">
            <a:extLst>
              <a:ext uri="{FF2B5EF4-FFF2-40B4-BE49-F238E27FC236}">
                <a16:creationId xmlns:a16="http://schemas.microsoft.com/office/drawing/2014/main" id="{4F591A77-BCB4-D02F-8038-74E49EA07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8" y="6381328"/>
            <a:ext cx="587375" cy="48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fld id="{BFD982AB-6AA6-4C9C-9622-487FB8B41332}" type="slidenum">
              <a:rPr lang="ar-SA" altLang="en-US" sz="2000">
                <a:solidFill>
                  <a:srgbClr val="000000"/>
                </a:solidFill>
                <a:latin typeface="AzarMehr-FD Regular" pitchFamily="2" charset="-78"/>
                <a:cs typeface="AzarMehr-FD Regular" pitchFamily="2" charset="-78"/>
              </a:rPr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2000" dirty="0">
              <a:solidFill>
                <a:srgbClr val="000000"/>
              </a:solidFill>
              <a:latin typeface="AzarMehr-FD Regular" pitchFamily="2" charset="-78"/>
              <a:cs typeface="AzarMehr-FD Regular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D5AD-2924-EF01-13BA-C3A53AC6C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60" y="1268760"/>
            <a:ext cx="8124825" cy="511256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fa-IR" sz="3200" dirty="0">
                <a:solidFill>
                  <a:srgbClr val="990000"/>
                </a:solidFill>
                <a:latin typeface="AzarMehr-FD Regular" pitchFamily="2" charset="-78"/>
                <a:ea typeface="+mj-ea"/>
                <a:cs typeface="AzarMehr-FD Regular" pitchFamily="2" charset="-78"/>
              </a:rPr>
              <a:t>راه شناخت دوست: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fa-IR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Nazanin" pitchFamily="2" charset="-78"/>
              </a:rPr>
              <a:t>		</a:t>
            </a: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› عکس العمل او در زمان خشمگين شدن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› واکنش وی در زمان نياز به او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› احوالات او در طول سفر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› عمل او در هنگام قوی شدنش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› حالات معنوی و اخلاقی او در خفا و علن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› توجه به دوستان و همنشينان او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› دقت در </a:t>
            </a:r>
            <a:r>
              <a:rPr lang="fa-IR" dirty="0" err="1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وضعيت</a:t>
            </a: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 علمی وی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fa-IR" dirty="0"/>
          </a:p>
        </p:txBody>
      </p:sp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3EC3E2E6-570F-DB01-2A7D-BB558EB63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8" y="6381328"/>
            <a:ext cx="587375" cy="48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fld id="{97212709-ABC4-41D4-92FC-3B96773C44FB}" type="slidenum">
              <a:rPr lang="ar-SA" altLang="en-US" sz="2000">
                <a:solidFill>
                  <a:srgbClr val="000000"/>
                </a:solidFill>
                <a:latin typeface="AzarMehr-FD Regular" pitchFamily="2" charset="-78"/>
                <a:cs typeface="AzarMehr-FD Regular" pitchFamily="2" charset="-78"/>
              </a:rPr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2000" dirty="0">
              <a:solidFill>
                <a:srgbClr val="000000"/>
              </a:solidFill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B29F4-DA99-BA68-C6E9-DF75CCBA2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873" y="-31709"/>
            <a:ext cx="5545137" cy="719137"/>
          </a:xfrm>
        </p:spPr>
        <p:txBody>
          <a:bodyPr/>
          <a:lstStyle/>
          <a:p>
            <a:r>
              <a:rPr lang="fa-IR" altLang="en-US" dirty="0">
                <a:latin typeface="AzarMehr-FD Regular" pitchFamily="2" charset="-78"/>
                <a:cs typeface="AzarMehr-FD Regular" pitchFamily="2" charset="-78"/>
              </a:rPr>
              <a:t> دوستی و دوست </a:t>
            </a:r>
            <a:r>
              <a:rPr lang="fa-IR" altLang="en-US" dirty="0" err="1">
                <a:latin typeface="AzarMehr-FD Regular" pitchFamily="2" charset="-78"/>
                <a:cs typeface="AzarMehr-FD Regular" pitchFamily="2" charset="-78"/>
              </a:rPr>
              <a:t>يابی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D5AD-2924-EF01-13BA-C3A53AC6C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1340768"/>
            <a:ext cx="8124825" cy="46085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a-IR" sz="3200" dirty="0">
                <a:solidFill>
                  <a:srgbClr val="990000"/>
                </a:solidFill>
                <a:latin typeface="AzarMehr-FD Regular" pitchFamily="2" charset="-78"/>
                <a:ea typeface="+mj-ea"/>
                <a:cs typeface="AzarMehr-FD Regular" pitchFamily="2" charset="-78"/>
              </a:rPr>
              <a:t>افراد </a:t>
            </a:r>
            <a:r>
              <a:rPr lang="fa-IR" sz="3200" dirty="0" err="1">
                <a:solidFill>
                  <a:srgbClr val="990000"/>
                </a:solidFill>
                <a:latin typeface="AzarMehr-FD Regular" pitchFamily="2" charset="-78"/>
                <a:ea typeface="+mj-ea"/>
                <a:cs typeface="AzarMehr-FD Regular" pitchFamily="2" charset="-78"/>
              </a:rPr>
              <a:t>ناصالح</a:t>
            </a:r>
            <a:r>
              <a:rPr lang="fa-IR" sz="3200" dirty="0">
                <a:solidFill>
                  <a:srgbClr val="990000"/>
                </a:solidFill>
                <a:latin typeface="AzarMehr-FD Regular" pitchFamily="2" charset="-78"/>
                <a:ea typeface="+mj-ea"/>
                <a:cs typeface="AzarMehr-FD Regular" pitchFamily="2" charset="-78"/>
              </a:rPr>
              <a:t> برای دوستی:</a:t>
            </a:r>
            <a:r>
              <a:rPr lang="fa-IR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Nazanin" pitchFamily="2" charset="-78"/>
              </a:rPr>
              <a:t>	</a:t>
            </a:r>
          </a:p>
          <a:p>
            <a:pPr marL="0" indent="0">
              <a:buNone/>
              <a:defRPr/>
            </a:pPr>
            <a:r>
              <a:rPr lang="fa-IR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Nazanin" pitchFamily="2" charset="-78"/>
              </a:rPr>
              <a:t>					</a:t>
            </a: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› شرور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		› فاسق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		› </a:t>
            </a:r>
            <a:r>
              <a:rPr lang="fa-IR" dirty="0" err="1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بخيل</a:t>
            </a:r>
            <a:endParaRPr lang="fa-IR" dirty="0">
              <a:solidFill>
                <a:schemeClr val="tx1">
                  <a:lumMod val="50000"/>
                </a:schemeClr>
              </a:solidFill>
              <a:latin typeface="AzarMehr-FD Regular" pitchFamily="2" charset="-78"/>
              <a:cs typeface="AzarMehr-FD Regular" pitchFamily="2" charset="-78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		› کذّاب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		› احمق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		› قاطع </a:t>
            </a:r>
            <a:r>
              <a:rPr lang="fa-IR" dirty="0" err="1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رحِم</a:t>
            </a:r>
            <a:endParaRPr lang="fa-IR" dirty="0">
              <a:solidFill>
                <a:schemeClr val="tx1">
                  <a:lumMod val="50000"/>
                </a:schemeClr>
              </a:solidFill>
              <a:latin typeface="AzarMehr-FD Regular" pitchFamily="2" charset="-78"/>
              <a:cs typeface="AzarMehr-FD Regular" pitchFamily="2" charset="-78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		› </a:t>
            </a:r>
            <a:r>
              <a:rPr lang="fa-IR" dirty="0" err="1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دنياطلب</a:t>
            </a:r>
            <a:endParaRPr lang="fa-IR" dirty="0">
              <a:solidFill>
                <a:schemeClr val="tx1">
                  <a:lumMod val="50000"/>
                </a:schemeClr>
              </a:solidFill>
              <a:latin typeface="AzarMehr-FD Regular" pitchFamily="2" charset="-78"/>
              <a:cs typeface="AzarMehr-FD Regular" pitchFamily="2" charset="-78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fa-IR" dirty="0"/>
          </a:p>
        </p:txBody>
      </p:sp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3EC3E2E6-570F-DB01-2A7D-BB558EB63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8" y="6396434"/>
            <a:ext cx="587375" cy="48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fld id="{97212709-ABC4-41D4-92FC-3B96773C44FB}" type="slidenum">
              <a:rPr lang="ar-SA" altLang="en-US" sz="2000">
                <a:solidFill>
                  <a:srgbClr val="000000"/>
                </a:solidFill>
                <a:latin typeface="AzarMehr-FD Regular" pitchFamily="2" charset="-78"/>
                <a:cs typeface="AzarMehr-FD Regular" pitchFamily="2" charset="-78"/>
              </a:rPr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2000" dirty="0">
              <a:solidFill>
                <a:srgbClr val="000000"/>
              </a:solidFill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B29F4-DA99-BA68-C6E9-DF75CCBA2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440" y="0"/>
            <a:ext cx="5545137" cy="719137"/>
          </a:xfrm>
        </p:spPr>
        <p:txBody>
          <a:bodyPr/>
          <a:lstStyle/>
          <a:p>
            <a:r>
              <a:rPr lang="fa-IR" altLang="en-US" dirty="0">
                <a:latin typeface="AzarMehr-FD Regular" pitchFamily="2" charset="-78"/>
                <a:cs typeface="AzarMehr-FD Regular" pitchFamily="2" charset="-78"/>
              </a:rPr>
              <a:t> دوستی و دوست </a:t>
            </a:r>
            <a:r>
              <a:rPr lang="fa-IR" altLang="en-US" dirty="0" err="1">
                <a:latin typeface="AzarMehr-FD Regular" pitchFamily="2" charset="-78"/>
                <a:cs typeface="AzarMehr-FD Regular" pitchFamily="2" charset="-78"/>
              </a:rPr>
              <a:t>يابی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905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D5AD-2924-EF01-13BA-C3A53AC6C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340768"/>
            <a:ext cx="8124825" cy="511256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a-IR" sz="3200" dirty="0">
                <a:solidFill>
                  <a:srgbClr val="990000"/>
                </a:solidFill>
                <a:latin typeface="AzarMehr-FD Regular" pitchFamily="2" charset="-78"/>
                <a:ea typeface="+mj-ea"/>
                <a:cs typeface="AzarMehr-FD Regular" pitchFamily="2" charset="-78"/>
              </a:rPr>
              <a:t>			</a:t>
            </a:r>
            <a:r>
              <a:rPr lang="fa-IR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Nazanin" pitchFamily="2" charset="-78"/>
              </a:rPr>
              <a:t>	</a:t>
            </a: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› تحمل لغزش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	› </a:t>
            </a:r>
            <a:r>
              <a:rPr lang="fa-IR" dirty="0" err="1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نصيحت</a:t>
            </a: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 و </a:t>
            </a:r>
            <a:r>
              <a:rPr lang="fa-IR" dirty="0" err="1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خيرخواهی</a:t>
            </a:r>
            <a:endParaRPr lang="fa-IR" dirty="0">
              <a:solidFill>
                <a:schemeClr val="tx1">
                  <a:lumMod val="50000"/>
                </a:schemeClr>
              </a:solidFill>
              <a:latin typeface="AzarMehr-FD Regular" pitchFamily="2" charset="-78"/>
              <a:cs typeface="AzarMehr-FD Regular" pitchFamily="2" charset="-78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	› </a:t>
            </a:r>
            <a:r>
              <a:rPr lang="fa-IR" dirty="0" err="1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رعايت</a:t>
            </a: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 ادب و احترام</a:t>
            </a:r>
          </a:p>
          <a:p>
            <a:pPr marL="3543300" lvl="8" indent="0">
              <a:lnSpc>
                <a:spcPct val="150000"/>
              </a:lnSpc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› اهتمام به </a:t>
            </a:r>
            <a:r>
              <a:rPr lang="fa-IR" dirty="0" err="1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اکرام</a:t>
            </a:r>
            <a:endParaRPr lang="fa-IR" dirty="0">
              <a:solidFill>
                <a:schemeClr val="tx1">
                  <a:lumMod val="50000"/>
                </a:schemeClr>
              </a:solidFill>
              <a:latin typeface="AzarMehr-FD Regular" pitchFamily="2" charset="-78"/>
              <a:cs typeface="AzarMehr-FD Regular" pitchFamily="2" charset="-78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	› برآورده کردن حاجات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	› عدم جدل و </a:t>
            </a:r>
            <a:r>
              <a:rPr lang="fa-IR" dirty="0" err="1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مراء</a:t>
            </a:r>
            <a:endParaRPr lang="fa-IR" dirty="0">
              <a:solidFill>
                <a:schemeClr val="tx1">
                  <a:lumMod val="50000"/>
                </a:schemeClr>
              </a:solidFill>
              <a:latin typeface="AzarMehr-FD Regular" pitchFamily="2" charset="-78"/>
              <a:cs typeface="AzarMehr-FD Regular" pitchFamily="2" charset="-78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	› عدم حسادت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	› ابراز دوستی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fa-IR" dirty="0"/>
          </a:p>
        </p:txBody>
      </p:sp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3EC3E2E6-570F-DB01-2A7D-BB558EB63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8" y="6396434"/>
            <a:ext cx="587375" cy="48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fld id="{97212709-ABC4-41D4-92FC-3B96773C44FB}" type="slidenum">
              <a:rPr lang="ar-SA" altLang="en-US" sz="2000">
                <a:solidFill>
                  <a:srgbClr val="000000"/>
                </a:solidFill>
                <a:latin typeface="AzarMehr-FD Regular" pitchFamily="2" charset="-78"/>
                <a:cs typeface="AzarMehr-FD Regular" pitchFamily="2" charset="-78"/>
              </a:rPr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2000" dirty="0">
              <a:solidFill>
                <a:srgbClr val="000000"/>
              </a:solidFill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B29F4-DA99-BA68-C6E9-DF75CCBA2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863" y="0"/>
            <a:ext cx="5545137" cy="719137"/>
          </a:xfrm>
        </p:spPr>
        <p:txBody>
          <a:bodyPr/>
          <a:lstStyle/>
          <a:p>
            <a:r>
              <a:rPr lang="fa-IR" altLang="en-US" dirty="0">
                <a:latin typeface="AzarMehr-FD Regular" pitchFamily="2" charset="-78"/>
                <a:cs typeface="AzarMehr-FD Regular" pitchFamily="2" charset="-78"/>
              </a:rPr>
              <a:t> دوستی و دوست </a:t>
            </a:r>
            <a:r>
              <a:rPr lang="fa-IR" altLang="en-US" dirty="0" err="1">
                <a:latin typeface="AzarMehr-FD Regular" pitchFamily="2" charset="-78"/>
                <a:cs typeface="AzarMehr-FD Regular" pitchFamily="2" charset="-78"/>
              </a:rPr>
              <a:t>يابی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A0F078-AB8F-E2BA-7DF6-C2A9857D91C2}"/>
              </a:ext>
            </a:extLst>
          </p:cNvPr>
          <p:cNvSpPr txBox="1"/>
          <p:nvPr/>
        </p:nvSpPr>
        <p:spPr>
          <a:xfrm>
            <a:off x="4144297" y="304554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3314F4-E73F-9D99-46DB-752D99668080}"/>
              </a:ext>
            </a:extLst>
          </p:cNvPr>
          <p:cNvSpPr txBox="1"/>
          <p:nvPr/>
        </p:nvSpPr>
        <p:spPr>
          <a:xfrm>
            <a:off x="5652120" y="134076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>
                <a:solidFill>
                  <a:srgbClr val="990000"/>
                </a:solidFill>
                <a:latin typeface="AzarMehr-FD Regular" pitchFamily="2" charset="-78"/>
                <a:ea typeface="+mj-ea"/>
                <a:cs typeface="AzarMehr-FD Regular" pitchFamily="2" charset="-78"/>
              </a:rPr>
              <a:t>آداب دوستی: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9437710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AD5AD-2924-EF01-13BA-C3A53AC6C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725" y="1396996"/>
            <a:ext cx="8124825" cy="511256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a-IR" sz="3200" dirty="0">
                <a:solidFill>
                  <a:srgbClr val="990000"/>
                </a:solidFill>
                <a:latin typeface="AzarMehr-FD Regular" pitchFamily="2" charset="-78"/>
                <a:ea typeface="+mj-ea"/>
                <a:cs typeface="AzarMehr-FD Regular" pitchFamily="2" charset="-78"/>
              </a:rPr>
              <a:t> آفات احتمالی در دوستی و دوست </a:t>
            </a:r>
            <a:r>
              <a:rPr lang="fa-IR" sz="3200" dirty="0" err="1">
                <a:solidFill>
                  <a:srgbClr val="990000"/>
                </a:solidFill>
                <a:latin typeface="AzarMehr-FD Regular" pitchFamily="2" charset="-78"/>
                <a:ea typeface="+mj-ea"/>
                <a:cs typeface="AzarMehr-FD Regular" pitchFamily="2" charset="-78"/>
              </a:rPr>
              <a:t>يابی</a:t>
            </a:r>
            <a:r>
              <a:rPr lang="fa-IR" sz="3200" dirty="0">
                <a:solidFill>
                  <a:srgbClr val="990000"/>
                </a:solidFill>
                <a:latin typeface="AzarMehr-FD Regular" pitchFamily="2" charset="-78"/>
                <a:ea typeface="+mj-ea"/>
                <a:cs typeface="AzarMehr-FD Regular" pitchFamily="2" charset="-78"/>
              </a:rPr>
              <a:t>: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a-IR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Nazanin" pitchFamily="2" charset="-78"/>
              </a:rPr>
              <a:t>	</a:t>
            </a: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› </a:t>
            </a:r>
            <a:r>
              <a:rPr lang="fa-IR" dirty="0" err="1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خيانت</a:t>
            </a: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 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› </a:t>
            </a:r>
            <a:r>
              <a:rPr lang="fa-IR" dirty="0" err="1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دورويی</a:t>
            </a: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› حسادت			  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› مزاح افراطی			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› </a:t>
            </a:r>
            <a:r>
              <a:rPr lang="fa-IR" dirty="0" err="1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دريدگی</a:t>
            </a: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 </a:t>
            </a:r>
            <a:r>
              <a:rPr lang="fa-IR" dirty="0" err="1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حريمها</a:t>
            </a: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 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› عدم امر و نهی			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fa-IR" dirty="0"/>
          </a:p>
        </p:txBody>
      </p:sp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3EC3E2E6-570F-DB01-2A7D-BB558EB63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8" y="6396434"/>
            <a:ext cx="587375" cy="48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fld id="{97212709-ABC4-41D4-92FC-3B96773C44FB}" type="slidenum">
              <a:rPr lang="ar-SA" altLang="en-US" sz="2000">
                <a:solidFill>
                  <a:srgbClr val="000000"/>
                </a:solidFill>
                <a:latin typeface="AzarMehr-FD Regular" pitchFamily="2" charset="-78"/>
                <a:cs typeface="AzarMehr-FD Regular" pitchFamily="2" charset="-78"/>
              </a:rPr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2000" dirty="0">
              <a:solidFill>
                <a:srgbClr val="000000"/>
              </a:solidFill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B29F4-DA99-BA68-C6E9-DF75CCBA2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863" y="-11133"/>
            <a:ext cx="5545137" cy="719137"/>
          </a:xfrm>
        </p:spPr>
        <p:txBody>
          <a:bodyPr/>
          <a:lstStyle/>
          <a:p>
            <a:r>
              <a:rPr lang="fa-IR" altLang="en-US" dirty="0">
                <a:latin typeface="AzarMehr-FD Regular" pitchFamily="2" charset="-78"/>
                <a:cs typeface="AzarMehr-FD Regular" pitchFamily="2" charset="-78"/>
              </a:rPr>
              <a:t> دوستی و دوست </a:t>
            </a:r>
            <a:r>
              <a:rPr lang="fa-IR" altLang="en-US" dirty="0" err="1">
                <a:latin typeface="AzarMehr-FD Regular" pitchFamily="2" charset="-78"/>
                <a:cs typeface="AzarMehr-FD Regular" pitchFamily="2" charset="-78"/>
              </a:rPr>
              <a:t>يابی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9A615-6037-1904-10DE-7310B9C8F37B}"/>
              </a:ext>
            </a:extLst>
          </p:cNvPr>
          <p:cNvSpPr txBox="1"/>
          <p:nvPr/>
        </p:nvSpPr>
        <p:spPr>
          <a:xfrm>
            <a:off x="827584" y="2204864"/>
            <a:ext cx="3472135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>
                <a:ln>
                  <a:noFill/>
                </a:ln>
                <a:solidFill>
                  <a:srgbClr val="003366">
                    <a:lumMod val="50000"/>
                  </a:srgbClr>
                </a:solidFill>
                <a:effectLst/>
                <a:uLnTx/>
                <a:uFillTx/>
                <a:latin typeface="AzarMehr-FD Regular" pitchFamily="2" charset="-78"/>
                <a:ea typeface="+mn-ea"/>
                <a:cs typeface="AzarMehr-FD Regular" pitchFamily="2" charset="-78"/>
              </a:rPr>
              <a:t>› قبول قول سخن </a:t>
            </a:r>
            <a:r>
              <a:rPr kumimoji="0" lang="fa-I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3366">
                    <a:lumMod val="50000"/>
                  </a:srgbClr>
                </a:solidFill>
                <a:effectLst/>
                <a:uLnTx/>
                <a:uFillTx/>
                <a:latin typeface="AzarMehr-FD Regular" pitchFamily="2" charset="-78"/>
                <a:ea typeface="+mn-ea"/>
                <a:cs typeface="AzarMehr-FD Regular" pitchFamily="2" charset="-78"/>
              </a:rPr>
              <a:t>چين</a:t>
            </a:r>
            <a:r>
              <a:rPr kumimoji="0" lang="fa-IR" sz="2400" b="1" i="0" u="none" strike="noStrike" kern="0" cap="none" spc="0" normalizeH="0" baseline="0" noProof="0" dirty="0">
                <a:ln>
                  <a:noFill/>
                </a:ln>
                <a:solidFill>
                  <a:srgbClr val="003366">
                    <a:lumMod val="50000"/>
                  </a:srgbClr>
                </a:solidFill>
                <a:effectLst/>
                <a:uLnTx/>
                <a:uFillTx/>
                <a:latin typeface="AzarMehr-FD Regular" pitchFamily="2" charset="-78"/>
                <a:ea typeface="+mn-ea"/>
                <a:cs typeface="AzarMehr-FD Regular" pitchFamily="2" charset="-78"/>
              </a:rPr>
              <a:t>	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>
                <a:ln>
                  <a:noFill/>
                </a:ln>
                <a:solidFill>
                  <a:srgbClr val="003366">
                    <a:lumMod val="50000"/>
                  </a:srgbClr>
                </a:solidFill>
                <a:effectLst/>
                <a:uLnTx/>
                <a:uFillTx/>
                <a:latin typeface="AzarMehr-FD Regular" pitchFamily="2" charset="-78"/>
                <a:ea typeface="+mn-ea"/>
                <a:cs typeface="AzarMehr-FD Regular" pitchFamily="2" charset="-78"/>
              </a:rPr>
              <a:t>› جدل و مشاجره 	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>
                <a:ln>
                  <a:noFill/>
                </a:ln>
                <a:solidFill>
                  <a:srgbClr val="003366">
                    <a:lumMod val="50000"/>
                  </a:srgbClr>
                </a:solidFill>
                <a:effectLst/>
                <a:uLnTx/>
                <a:uFillTx/>
                <a:latin typeface="AzarMehr-FD Regular" pitchFamily="2" charset="-78"/>
                <a:ea typeface="+mn-ea"/>
                <a:cs typeface="AzarMehr-FD Regular" pitchFamily="2" charset="-78"/>
              </a:rPr>
              <a:t>› بدگمانی و سوء ظن 	</a:t>
            </a:r>
            <a:endParaRPr lang="fa-IR" sz="2400" b="1" kern="0" dirty="0">
              <a:solidFill>
                <a:srgbClr val="003366">
                  <a:lumMod val="50000"/>
                </a:srgbClr>
              </a:solidFill>
              <a:latin typeface="AzarMehr-FD Regular" pitchFamily="2" charset="-78"/>
              <a:cs typeface="AzarMehr-FD Regul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>
                <a:ln>
                  <a:noFill/>
                </a:ln>
                <a:solidFill>
                  <a:srgbClr val="003366">
                    <a:lumMod val="50000"/>
                  </a:srgbClr>
                </a:solidFill>
                <a:effectLst/>
                <a:uLnTx/>
                <a:uFillTx/>
                <a:latin typeface="AzarMehr-FD Regular" pitchFamily="2" charset="-78"/>
                <a:ea typeface="+mn-ea"/>
                <a:cs typeface="AzarMehr-FD Regular" pitchFamily="2" charset="-78"/>
              </a:rPr>
              <a:t>› </a:t>
            </a:r>
            <a:r>
              <a:rPr kumimoji="0" lang="fa-I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3366">
                    <a:lumMod val="50000"/>
                  </a:srgbClr>
                </a:solidFill>
                <a:effectLst/>
                <a:uLnTx/>
                <a:uFillTx/>
                <a:latin typeface="AzarMehr-FD Regular" pitchFamily="2" charset="-78"/>
                <a:ea typeface="+mn-ea"/>
                <a:cs typeface="AzarMehr-FD Regular" pitchFamily="2" charset="-78"/>
              </a:rPr>
              <a:t>واگويی</a:t>
            </a:r>
            <a:r>
              <a:rPr kumimoji="0" lang="fa-IR" sz="2400" b="1" i="0" u="none" strike="noStrike" kern="0" cap="none" spc="0" normalizeH="0" baseline="0" noProof="0" dirty="0">
                <a:ln>
                  <a:noFill/>
                </a:ln>
                <a:solidFill>
                  <a:srgbClr val="003366">
                    <a:lumMod val="50000"/>
                  </a:srgbClr>
                </a:solidFill>
                <a:effectLst/>
                <a:uLnTx/>
                <a:uFillTx/>
                <a:latin typeface="AzarMehr-FD Regular" pitchFamily="2" charset="-78"/>
                <a:ea typeface="+mn-ea"/>
                <a:cs typeface="AzarMehr-FD Regular" pitchFamily="2" charset="-78"/>
              </a:rPr>
              <a:t> رازها</a:t>
            </a:r>
          </a:p>
          <a:p>
            <a:pPr lvl="0" algn="r" rtl="1">
              <a:lnSpc>
                <a:spcPct val="150000"/>
              </a:lnSpc>
              <a:spcBef>
                <a:spcPct val="20000"/>
              </a:spcBef>
              <a:buClr>
                <a:srgbClr val="003366"/>
              </a:buClr>
              <a:buSzPct val="75000"/>
              <a:defRPr/>
            </a:pPr>
            <a:r>
              <a:rPr lang="fa-IR" sz="2400" b="1" kern="0" dirty="0">
                <a:solidFill>
                  <a:srgbClr val="003366">
                    <a:lumMod val="50000"/>
                  </a:srgbClr>
                </a:solidFill>
                <a:latin typeface="AzarMehr-FD Regular" pitchFamily="2" charset="-78"/>
                <a:cs typeface="AzarMehr-FD Regular" pitchFamily="2" charset="-78"/>
              </a:rPr>
              <a:t>› انحصارطلبی </a:t>
            </a:r>
            <a:r>
              <a:rPr kumimoji="0" lang="fa-IR" sz="2400" b="1" i="0" u="none" strike="noStrike" kern="0" cap="none" spc="0" normalizeH="0" baseline="0" noProof="0" dirty="0">
                <a:ln>
                  <a:noFill/>
                </a:ln>
                <a:solidFill>
                  <a:srgbClr val="003366">
                    <a:lumMod val="50000"/>
                  </a:srgbClr>
                </a:solidFill>
                <a:effectLst/>
                <a:uLnTx/>
                <a:uFillTx/>
                <a:latin typeface="AzarMehr-FD Regular" pitchFamily="2" charset="-78"/>
                <a:ea typeface="+mn-ea"/>
                <a:cs typeface="AzarMehr-FD Regular" pitchFamily="2" charset="-78"/>
              </a:rPr>
              <a:t>	   	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>
                <a:ln>
                  <a:noFill/>
                </a:ln>
                <a:solidFill>
                  <a:srgbClr val="003366">
                    <a:lumMod val="50000"/>
                  </a:srgbClr>
                </a:solidFill>
                <a:effectLst/>
                <a:uLnTx/>
                <a:uFillTx/>
                <a:latin typeface="AzarMehr-FD Regular" pitchFamily="2" charset="-78"/>
                <a:ea typeface="+mn-ea"/>
                <a:cs typeface="AzarMehr-FD Regular" pitchFamily="2" charset="-78"/>
              </a:rPr>
              <a:t>› خروج از اعتدال</a:t>
            </a:r>
          </a:p>
        </p:txBody>
      </p:sp>
    </p:spTree>
    <p:extLst>
      <p:ext uri="{BB962C8B-B14F-4D97-AF65-F5344CB8AC3E}">
        <p14:creationId xmlns:p14="http://schemas.microsoft.com/office/powerpoint/2010/main" val="148379930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741CD8B1-15D9-D700-5B83-DB9D4392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8" y="6396434"/>
            <a:ext cx="587375" cy="48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fld id="{4FB837E3-4990-4917-9294-65ADB78E43E9}" type="slidenum">
              <a:rPr lang="ar-SA" altLang="en-US" sz="2000">
                <a:solidFill>
                  <a:srgbClr val="000000"/>
                </a:solidFill>
                <a:latin typeface="AzarMehr-FD Regular" pitchFamily="2" charset="-78"/>
                <a:cs typeface="AzarMehr-FD Regular" pitchFamily="2" charset="-78"/>
              </a:rPr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2000" dirty="0">
              <a:solidFill>
                <a:srgbClr val="000000"/>
              </a:solidFill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12291" name="AutoShape 2">
            <a:extLst>
              <a:ext uri="{FF2B5EF4-FFF2-40B4-BE49-F238E27FC236}">
                <a16:creationId xmlns:a16="http://schemas.microsoft.com/office/drawing/2014/main" id="{6EB75872-25B5-73BD-8281-3030FEDBF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6027" y="0"/>
            <a:ext cx="8035925" cy="719138"/>
          </a:xfrm>
        </p:spPr>
        <p:txBody>
          <a:bodyPr/>
          <a:lstStyle/>
          <a:p>
            <a:pPr eaLnBrk="1" hangingPunct="1"/>
            <a:r>
              <a:rPr lang="fa-IR" altLang="en-US" dirty="0">
                <a:latin typeface="AzarMehr-FD Regular" pitchFamily="2" charset="-78"/>
                <a:cs typeface="AzarMehr-FD Regular" pitchFamily="2" charset="-78"/>
              </a:rPr>
              <a:t> دوستی و دوست </a:t>
            </a:r>
            <a:r>
              <a:rPr lang="fa-IR" altLang="en-US" dirty="0" err="1">
                <a:latin typeface="AzarMehr-FD Regular" pitchFamily="2" charset="-78"/>
                <a:cs typeface="AzarMehr-FD Regular" pitchFamily="2" charset="-78"/>
              </a:rPr>
              <a:t>يابی</a:t>
            </a:r>
            <a:endParaRPr lang="en-US" altLang="en-US" sz="18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0F6A150E-D827-74A7-4ED8-19BC672F1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2618" y="1244312"/>
            <a:ext cx="8281987" cy="5018087"/>
          </a:xfrm>
        </p:spPr>
        <p:txBody>
          <a:bodyPr/>
          <a:lstStyle/>
          <a:p>
            <a:pPr algn="just" eaLnBrk="1" hangingPunct="1">
              <a:lnSpc>
                <a:spcPct val="135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sz="3200" dirty="0">
                <a:solidFill>
                  <a:srgbClr val="990000"/>
                </a:solidFill>
                <a:latin typeface="AzarMehr-FD Regular" pitchFamily="2" charset="-78"/>
                <a:ea typeface="+mj-ea"/>
                <a:cs typeface="AzarMehr-FD Regular" pitchFamily="2" charset="-78"/>
              </a:rPr>
              <a:t>خروج از اعتدال:</a:t>
            </a:r>
          </a:p>
          <a:p>
            <a:pPr algn="just" eaLnBrk="1" hangingPunct="1">
              <a:lnSpc>
                <a:spcPct val="135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Nazanin" pitchFamily="2" charset="-78"/>
              </a:rPr>
              <a:t>			</a:t>
            </a:r>
            <a:r>
              <a:rPr lang="fa-IR" sz="3200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› ريشه بروز:</a:t>
            </a:r>
          </a:p>
          <a:p>
            <a:pPr algn="just" eaLnBrk="1" hangingPunct="1">
              <a:lnSpc>
                <a:spcPct val="135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		</a:t>
            </a:r>
            <a:r>
              <a:rPr lang="fa-IR" dirty="0">
                <a:solidFill>
                  <a:srgbClr val="003366">
                    <a:lumMod val="50000"/>
                  </a:srgbClr>
                </a:solidFill>
                <a:latin typeface="AzarMehr-FD Regular" pitchFamily="2" charset="-78"/>
                <a:cs typeface="AzarMehr-FD Regular" pitchFamily="2" charset="-78"/>
              </a:rPr>
              <a:t>› عدم بلوغ اجتماعی</a:t>
            </a:r>
          </a:p>
          <a:p>
            <a:pPr algn="just" eaLnBrk="1" hangingPunct="1">
              <a:lnSpc>
                <a:spcPct val="135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		› خلا عاطفی در خانواده	</a:t>
            </a:r>
          </a:p>
          <a:p>
            <a:pPr algn="just" eaLnBrk="1" hangingPunct="1">
              <a:lnSpc>
                <a:spcPct val="135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		› اختلاف طبقاتی اقتصادی</a:t>
            </a:r>
          </a:p>
          <a:p>
            <a:pPr algn="just" eaLnBrk="1" hangingPunct="1">
              <a:lnSpc>
                <a:spcPct val="135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		› بی اطلاعی و کم توجهی</a:t>
            </a:r>
          </a:p>
          <a:p>
            <a:pPr algn="just" eaLnBrk="1" hangingPunct="1">
              <a:lnSpc>
                <a:spcPct val="135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		› وجود جذابيت در </a:t>
            </a:r>
            <a:r>
              <a:rPr lang="fa-IR" dirty="0" err="1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يکی</a:t>
            </a: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 از طرفين</a:t>
            </a:r>
          </a:p>
          <a:p>
            <a:pPr algn="just" eaLnBrk="1" hangingPunct="1">
              <a:lnSpc>
                <a:spcPct val="135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		› اقتضای برخی فضاها</a:t>
            </a:r>
          </a:p>
          <a:p>
            <a:pPr algn="just" eaLnBrk="1" hangingPunct="1">
              <a:lnSpc>
                <a:spcPct val="135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Nazanin" pitchFamily="2" charset="-78"/>
              </a:rPr>
              <a:t>				</a:t>
            </a:r>
            <a:endParaRPr lang="fa-IR" b="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Nazanin" pitchFamily="2" charset="-78"/>
            </a:endParaRPr>
          </a:p>
          <a:p>
            <a:pPr algn="just" eaLnBrk="1" hangingPunct="1">
              <a:lnSpc>
                <a:spcPct val="135000"/>
              </a:lnSpc>
              <a:buClr>
                <a:srgbClr val="C00000"/>
              </a:buClr>
              <a:defRPr/>
            </a:pPr>
            <a:endParaRPr lang="en-US" sz="2000" b="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Nazanin" pitchFamily="2" charset="-78"/>
            </a:endParaRPr>
          </a:p>
          <a:p>
            <a:pPr algn="just" eaLnBrk="1" hangingPunct="1">
              <a:lnSpc>
                <a:spcPct val="135000"/>
              </a:lnSpc>
              <a:buClr>
                <a:srgbClr val="C00000"/>
              </a:buClr>
              <a:defRPr/>
            </a:pPr>
            <a:endParaRPr lang="en-US" sz="2000" b="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Nazanin" pitchFamily="2" charset="-78"/>
            </a:endParaRPr>
          </a:p>
          <a:p>
            <a:pPr algn="just" eaLnBrk="1" hangingPunct="1">
              <a:lnSpc>
                <a:spcPct val="135000"/>
              </a:lnSpc>
              <a:buClr>
                <a:srgbClr val="C00000"/>
              </a:buClr>
              <a:defRPr/>
            </a:pPr>
            <a:endParaRPr lang="en-US" sz="2000" b="0" dirty="0">
              <a:solidFill>
                <a:schemeClr val="tx1">
                  <a:lumMod val="50000"/>
                </a:schemeClr>
              </a:solidFill>
              <a:cs typeface="Nazanin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CA640BA6-0AC5-3051-8574-A62152BBA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653281" cy="615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Yagut" pitchFamily="2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fld id="{05A0120F-C996-4816-B59C-BDDB32B25727}" type="slidenum">
              <a:rPr lang="ar-SA" altLang="en-US" sz="2000">
                <a:solidFill>
                  <a:srgbClr val="000000"/>
                </a:solidFill>
                <a:latin typeface="AzarMehr-FD Regular" pitchFamily="2" charset="-78"/>
                <a:cs typeface="AzarMehr-FD Regular" pitchFamily="2" charset="-78"/>
              </a:rPr>
              <a:pPr algn="l" rtl="0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2000" dirty="0">
              <a:solidFill>
                <a:srgbClr val="000000"/>
              </a:solidFill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13315" name="AutoShape 2">
            <a:extLst>
              <a:ext uri="{FF2B5EF4-FFF2-40B4-BE49-F238E27FC236}">
                <a16:creationId xmlns:a16="http://schemas.microsoft.com/office/drawing/2014/main" id="{F2435618-B534-AB7C-B916-0603D64A24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8075" y="0"/>
            <a:ext cx="8035925" cy="719138"/>
          </a:xfrm>
        </p:spPr>
        <p:txBody>
          <a:bodyPr/>
          <a:lstStyle/>
          <a:p>
            <a:pPr eaLnBrk="1" hangingPunct="1"/>
            <a:r>
              <a:rPr lang="fa-IR" altLang="en-US" dirty="0">
                <a:latin typeface="AzarMehr-FD Regular" pitchFamily="2" charset="-78"/>
                <a:cs typeface="AzarMehr-FD Regular" pitchFamily="2" charset="-78"/>
              </a:rPr>
              <a:t> دوستی و دوست </a:t>
            </a:r>
            <a:r>
              <a:rPr lang="fa-IR" altLang="en-US" dirty="0" err="1">
                <a:latin typeface="AzarMehr-FD Regular" pitchFamily="2" charset="-78"/>
                <a:cs typeface="AzarMehr-FD Regular" pitchFamily="2" charset="-78"/>
              </a:rPr>
              <a:t>يابی</a:t>
            </a:r>
            <a:endParaRPr lang="en-US" altLang="en-US" sz="1800" dirty="0">
              <a:latin typeface="AzarMehr-FD Regular" pitchFamily="2" charset="-78"/>
              <a:cs typeface="AzarMehr-FD Regular" pitchFamily="2" charset="-78"/>
            </a:endParaRPr>
          </a:p>
        </p:txBody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355A9A67-8A91-B026-A2AE-9F3F3A908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562668" y="1230313"/>
            <a:ext cx="9384406" cy="5256212"/>
          </a:xfrm>
        </p:spPr>
        <p:txBody>
          <a:bodyPr/>
          <a:lstStyle/>
          <a:p>
            <a:pPr algn="just" eaLnBrk="1" hangingPunct="1">
              <a:lnSpc>
                <a:spcPct val="135000"/>
              </a:lnSpc>
              <a:buClr>
                <a:srgbClr val="C00000"/>
              </a:buClr>
              <a:buNone/>
              <a:defRPr/>
            </a:pPr>
            <a:r>
              <a:rPr lang="fa-IR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Nazanin" pitchFamily="2" charset="-78"/>
              </a:rPr>
              <a:t>› </a:t>
            </a:r>
            <a:r>
              <a:rPr lang="fa-IR" sz="2800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آثار و </a:t>
            </a:r>
            <a:r>
              <a:rPr lang="fa-IR" sz="2800" dirty="0" err="1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نتايج</a:t>
            </a:r>
            <a:r>
              <a:rPr lang="fa-IR" sz="2800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 عدم اعتدال:</a:t>
            </a:r>
          </a:p>
          <a:p>
            <a:pPr algn="just" eaLnBrk="1" hangingPunct="1">
              <a:lnSpc>
                <a:spcPct val="135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sz="2000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		</a:t>
            </a:r>
            <a:r>
              <a:rPr lang="fa-IR" sz="2100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› انگشت نما و منزوی شدن</a:t>
            </a:r>
          </a:p>
          <a:p>
            <a:pPr algn="just" eaLnBrk="1" hangingPunct="1">
              <a:lnSpc>
                <a:spcPct val="135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sz="2100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		› تضييع شديد اوقات</a:t>
            </a:r>
            <a:endParaRPr lang="fa-IR" sz="2100" b="0" dirty="0">
              <a:solidFill>
                <a:schemeClr val="tx1">
                  <a:lumMod val="50000"/>
                </a:schemeClr>
              </a:solidFill>
              <a:latin typeface="AzarMehr-FD Regular" pitchFamily="2" charset="-78"/>
              <a:cs typeface="AzarMehr-FD Regular" pitchFamily="2" charset="-78"/>
            </a:endParaRPr>
          </a:p>
          <a:p>
            <a:pPr marL="0" indent="0" algn="just" eaLnBrk="1" hangingPunct="1">
              <a:lnSpc>
                <a:spcPct val="135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sz="2100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				› از دست دادن ساير دوستان</a:t>
            </a:r>
          </a:p>
          <a:p>
            <a:pPr algn="just" eaLnBrk="1" hangingPunct="1">
              <a:lnSpc>
                <a:spcPct val="135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sz="2100" dirty="0">
                <a:solidFill>
                  <a:srgbClr val="003366">
                    <a:lumMod val="50000"/>
                  </a:srgbClr>
                </a:solidFill>
                <a:latin typeface="AzarMehr-FD Regular" pitchFamily="2" charset="-78"/>
                <a:cs typeface="AzarMehr-FD Regular" pitchFamily="2" charset="-78"/>
              </a:rPr>
              <a:t>					› افت و شکست </a:t>
            </a:r>
            <a:r>
              <a:rPr lang="fa-IR" sz="2100" dirty="0" err="1">
                <a:solidFill>
                  <a:srgbClr val="003366">
                    <a:lumMod val="50000"/>
                  </a:srgbClr>
                </a:solidFill>
                <a:latin typeface="AzarMehr-FD Regular" pitchFamily="2" charset="-78"/>
                <a:cs typeface="AzarMehr-FD Regular" pitchFamily="2" charset="-78"/>
              </a:rPr>
              <a:t>تحصيلی</a:t>
            </a:r>
            <a:endParaRPr lang="fa-IR" sz="2100" dirty="0">
              <a:solidFill>
                <a:srgbClr val="003366">
                  <a:lumMod val="50000"/>
                </a:srgbClr>
              </a:solidFill>
              <a:latin typeface="AzarMehr-FD Regular" pitchFamily="2" charset="-78"/>
              <a:cs typeface="AzarMehr-FD Regular" pitchFamily="2" charset="-78"/>
            </a:endParaRPr>
          </a:p>
          <a:p>
            <a:pPr algn="just" eaLnBrk="1" hangingPunct="1">
              <a:lnSpc>
                <a:spcPct val="135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sz="2100" dirty="0">
                <a:solidFill>
                  <a:srgbClr val="003366">
                    <a:lumMod val="50000"/>
                  </a:srgbClr>
                </a:solidFill>
                <a:latin typeface="AzarMehr-FD Regular" pitchFamily="2" charset="-78"/>
                <a:cs typeface="AzarMehr-FD Regular" pitchFamily="2" charset="-78"/>
              </a:rPr>
              <a:t>					› </a:t>
            </a:r>
            <a:r>
              <a:rPr lang="fa-IR" sz="2100" dirty="0" err="1">
                <a:solidFill>
                  <a:srgbClr val="003366">
                    <a:lumMod val="50000"/>
                  </a:srgbClr>
                </a:solidFill>
                <a:latin typeface="AzarMehr-FD Regular" pitchFamily="2" charset="-78"/>
                <a:cs typeface="AzarMehr-FD Regular" pitchFamily="2" charset="-78"/>
              </a:rPr>
              <a:t>ايجاد</a:t>
            </a:r>
            <a:r>
              <a:rPr lang="fa-IR" sz="2100" dirty="0">
                <a:solidFill>
                  <a:srgbClr val="003366">
                    <a:lumMod val="50000"/>
                  </a:srgbClr>
                </a:solidFill>
                <a:latin typeface="AzarMehr-FD Regular" pitchFamily="2" charset="-78"/>
                <a:cs typeface="AzarMehr-FD Regular" pitchFamily="2" charset="-78"/>
              </a:rPr>
              <a:t> </a:t>
            </a:r>
            <a:r>
              <a:rPr lang="fa-IR" sz="2100" dirty="0" err="1">
                <a:solidFill>
                  <a:srgbClr val="003366">
                    <a:lumMod val="50000"/>
                  </a:srgbClr>
                </a:solidFill>
                <a:latin typeface="AzarMehr-FD Regular" pitchFamily="2" charset="-78"/>
                <a:cs typeface="AzarMehr-FD Regular" pitchFamily="2" charset="-78"/>
              </a:rPr>
              <a:t>نارضايتی</a:t>
            </a:r>
            <a:r>
              <a:rPr lang="fa-IR" sz="2100" dirty="0">
                <a:solidFill>
                  <a:srgbClr val="003366">
                    <a:lumMod val="50000"/>
                  </a:srgbClr>
                </a:solidFill>
                <a:latin typeface="AzarMehr-FD Regular" pitchFamily="2" charset="-78"/>
                <a:cs typeface="AzarMehr-FD Regular" pitchFamily="2" charset="-78"/>
              </a:rPr>
              <a:t> در خانواده و اطرافيان</a:t>
            </a:r>
          </a:p>
          <a:p>
            <a:pPr algn="just" eaLnBrk="1" hangingPunct="1">
              <a:lnSpc>
                <a:spcPct val="135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sz="2100" dirty="0">
                <a:solidFill>
                  <a:srgbClr val="003366">
                    <a:lumMod val="50000"/>
                  </a:srgbClr>
                </a:solidFill>
                <a:latin typeface="AzarMehr-FD Regular" pitchFamily="2" charset="-78"/>
                <a:cs typeface="AzarMehr-FD Regular" pitchFamily="2" charset="-78"/>
              </a:rPr>
              <a:t>					› افشاء اسرار و رازهای شخصی و خانوادگی</a:t>
            </a:r>
            <a:endParaRPr lang="fa-IR" sz="2100" b="0" dirty="0">
              <a:solidFill>
                <a:srgbClr val="003366">
                  <a:lumMod val="50000"/>
                </a:srgbClr>
              </a:solidFill>
              <a:latin typeface="AzarMehr-FD Regular" pitchFamily="2" charset="-78"/>
              <a:cs typeface="AzarMehr-FD Regular" pitchFamily="2" charset="-78"/>
            </a:endParaRPr>
          </a:p>
          <a:p>
            <a:pPr marL="0" indent="0" algn="just" eaLnBrk="1" hangingPunct="1">
              <a:lnSpc>
                <a:spcPct val="135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sz="2100" dirty="0">
                <a:solidFill>
                  <a:srgbClr val="003366">
                    <a:lumMod val="50000"/>
                  </a:srgbClr>
                </a:solidFill>
                <a:latin typeface="AzarMehr-FD Regular" pitchFamily="2" charset="-78"/>
                <a:cs typeface="AzarMehr-FD Regular" pitchFamily="2" charset="-78"/>
              </a:rPr>
              <a:t>				› وابستگی شديد و فقدان استقلال شخصيت</a:t>
            </a:r>
          </a:p>
          <a:p>
            <a:pPr marL="0" indent="0" algn="just" eaLnBrk="1" hangingPunct="1">
              <a:lnSpc>
                <a:spcPct val="135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sz="2100" dirty="0">
                <a:solidFill>
                  <a:srgbClr val="003366">
                    <a:lumMod val="50000"/>
                  </a:srgbClr>
                </a:solidFill>
                <a:latin typeface="AzarMehr-FD Regular" pitchFamily="2" charset="-78"/>
                <a:cs typeface="AzarMehr-FD Regular" pitchFamily="2" charset="-78"/>
              </a:rPr>
              <a:t>				› اختلال شديد در صورت قطع رابطه</a:t>
            </a:r>
            <a:endParaRPr lang="en-US" sz="2100" b="0" i="1" dirty="0">
              <a:solidFill>
                <a:srgbClr val="00336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zarMehr-FD Regular" pitchFamily="2" charset="-78"/>
              <a:cs typeface="AzarMehr-FD Regular" pitchFamily="2" charset="-78"/>
            </a:endParaRPr>
          </a:p>
          <a:p>
            <a:pPr marL="0" indent="0" algn="just" eaLnBrk="1" hangingPunct="1">
              <a:lnSpc>
                <a:spcPct val="135000"/>
              </a:lnSpc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fa-IR" sz="2100" dirty="0">
                <a:solidFill>
                  <a:srgbClr val="003366">
                    <a:lumMod val="50000"/>
                  </a:srgbClr>
                </a:solidFill>
                <a:latin typeface="AzarMehr-FD Regular" pitchFamily="2" charset="-78"/>
                <a:cs typeface="AzarMehr-FD Regular" pitchFamily="2" charset="-78"/>
              </a:rPr>
              <a:t>				›</a:t>
            </a:r>
            <a:r>
              <a:rPr lang="fa-IR" sz="2100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 بی توجهی به نقاط ضعف و </a:t>
            </a:r>
            <a:r>
              <a:rPr lang="fa-IR" sz="2100" dirty="0" err="1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تاثيرپذيری</a:t>
            </a:r>
            <a:r>
              <a:rPr lang="fa-IR" sz="2100" dirty="0">
                <a:solidFill>
                  <a:schemeClr val="tx1">
                    <a:lumMod val="50000"/>
                  </a:schemeClr>
                </a:solidFill>
                <a:latin typeface="AzarMehr-FD Regular" pitchFamily="2" charset="-78"/>
                <a:cs typeface="AzarMehr-FD Regular" pitchFamily="2" charset="-78"/>
              </a:rPr>
              <a:t> از آن</a:t>
            </a:r>
            <a:endParaRPr lang="en-US" sz="2100" b="0" i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zarMehr-FD Regular" pitchFamily="2" charset="-78"/>
              <a:cs typeface="AzarMehr-FD Regular" pitchFamily="2" charset="-7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/>
    </p:bld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Zar"/>
      </a:majorFont>
      <a:minorFont>
        <a:latin typeface="Arial"/>
        <a:ea typeface=""/>
        <a:cs typeface="Yagu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2975</TotalTime>
  <Words>647</Words>
  <Application>Microsoft Office PowerPoint</Application>
  <PresentationFormat>On-screen Show (4:3)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AzarMehr-FD Regular</vt:lpstr>
      <vt:lpstr>Helvetica Neue</vt:lpstr>
      <vt:lpstr>Times New Roman</vt:lpstr>
      <vt:lpstr>Wingdings</vt:lpstr>
      <vt:lpstr>Capsules</vt:lpstr>
      <vt:lpstr>PowerPoint Presentation</vt:lpstr>
      <vt:lpstr> دوستی و دوست يابی</vt:lpstr>
      <vt:lpstr> دوستی و دوست يابی</vt:lpstr>
      <vt:lpstr> دوستی و دوست يابی</vt:lpstr>
      <vt:lpstr> دوستی و دوست يابی</vt:lpstr>
      <vt:lpstr> دوستی و دوست يابی</vt:lpstr>
      <vt:lpstr> دوستی و دوست يابی</vt:lpstr>
      <vt:lpstr> دوستی و دوست يابی</vt:lpstr>
      <vt:lpstr> دوستی و دوست يابی</vt:lpstr>
      <vt:lpstr>PowerPoint Presentation</vt:lpstr>
    </vt:vector>
  </TitlesOfParts>
  <Company>misagh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تحقيق درس نظام هاي آموزش عالي در جهان  بررسي نظام آموزش عالي انگلستان</dc:title>
  <dc:creator>reza</dc:creator>
  <cp:lastModifiedBy>Asal Jan</cp:lastModifiedBy>
  <cp:revision>243</cp:revision>
  <dcterms:created xsi:type="dcterms:W3CDTF">2009-11-30T07:44:36Z</dcterms:created>
  <dcterms:modified xsi:type="dcterms:W3CDTF">2022-11-12T22:26:16Z</dcterms:modified>
</cp:coreProperties>
</file>